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5"/>
  </p:notesMasterIdLst>
  <p:sldIdLst>
    <p:sldId id="508" r:id="rId2"/>
    <p:sldId id="280" r:id="rId3"/>
    <p:sldId id="498" r:id="rId4"/>
    <p:sldId id="524" r:id="rId5"/>
    <p:sldId id="527" r:id="rId6"/>
    <p:sldId id="510" r:id="rId7"/>
    <p:sldId id="525" r:id="rId8"/>
    <p:sldId id="511" r:id="rId9"/>
    <p:sldId id="526" r:id="rId10"/>
    <p:sldId id="528" r:id="rId11"/>
    <p:sldId id="529" r:id="rId12"/>
    <p:sldId id="532" r:id="rId13"/>
    <p:sldId id="533" r:id="rId14"/>
    <p:sldId id="312" r:id="rId15"/>
    <p:sldId id="534" r:id="rId16"/>
    <p:sldId id="535" r:id="rId17"/>
    <p:sldId id="313" r:id="rId18"/>
    <p:sldId id="327" r:id="rId19"/>
    <p:sldId id="326" r:id="rId20"/>
    <p:sldId id="325" r:id="rId21"/>
    <p:sldId id="536" r:id="rId22"/>
    <p:sldId id="342" r:id="rId23"/>
    <p:sldId id="279" r:id="rId24"/>
    <p:sldId id="282" r:id="rId25"/>
    <p:sldId id="283" r:id="rId26"/>
    <p:sldId id="281" r:id="rId27"/>
    <p:sldId id="284" r:id="rId28"/>
    <p:sldId id="285" r:id="rId29"/>
    <p:sldId id="286" r:id="rId30"/>
    <p:sldId id="287" r:id="rId31"/>
    <p:sldId id="288" r:id="rId32"/>
    <p:sldId id="537" r:id="rId33"/>
    <p:sldId id="317" r:id="rId34"/>
    <p:sldId id="688" r:id="rId35"/>
    <p:sldId id="321" r:id="rId36"/>
    <p:sldId id="538" r:id="rId37"/>
    <p:sldId id="294" r:id="rId38"/>
    <p:sldId id="290" r:id="rId39"/>
    <p:sldId id="289" r:id="rId40"/>
    <p:sldId id="291" r:id="rId41"/>
    <p:sldId id="292" r:id="rId42"/>
    <p:sldId id="293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531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6BD"/>
    <a:srgbClr val="FEE699"/>
    <a:srgbClr val="FACB9C"/>
    <a:srgbClr val="CFE3F5"/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13"/>
    <p:restoredTop sz="96327"/>
  </p:normalViewPr>
  <p:slideViewPr>
    <p:cSldViewPr snapToGrid="0">
      <p:cViewPr varScale="1">
        <p:scale>
          <a:sx n="138" d="100"/>
          <a:sy n="138" d="100"/>
        </p:scale>
        <p:origin x="20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709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cgV1ukEY9BdrYvrQHVoMb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ZXbbbaV5-I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png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3.bp.blogspot.com/-aZ3zvPiCoXM/WaiKQO7KRnI/AAAAAAAAB_8/7a1CYjp40nUg4lKpW7covGZJQAySxlg8QCLcBGAs/s1600/transform20fps.gi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GPT3, </a:t>
            </a:r>
            <a:r>
              <a:rPr kumimoji="1" lang="en-US" altLang="zh-TW" sz="2800" b="1" dirty="0" err="1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InstructGPT</a:t>
            </a:r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, and RLHF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6DEED3F-C826-615A-5EF9-02C833E509E8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3"/>
              </a:rPr>
              <a:t>Slido # NLP_0421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8F3B46-2E5F-463F-5DE5-EEA328856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DFC8E-7CD4-0D66-9B73-48DE5D48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如何進行下游任務訓練 </a:t>
            </a:r>
            <a:r>
              <a:rPr kumimoji="1" lang="en-US" altLang="zh-TW" dirty="0">
                <a:ea typeface="Microsoft JhengHei" panose="020B0604030504040204" pitchFamily="34" charset="-120"/>
              </a:rPr>
              <a:t>(fine-tuning)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610DB-7285-B0CF-7BA6-0DF1F4B0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6C51570-6981-B52E-AEEA-C3ABDD363A3E}"/>
              </a:ext>
            </a:extLst>
          </p:cNvPr>
          <p:cNvSpPr/>
          <p:nvPr/>
        </p:nvSpPr>
        <p:spPr>
          <a:xfrm>
            <a:off x="1345880" y="4194870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5F01EA3-14C0-64DB-BF70-9D01811D4BD1}"/>
              </a:ext>
            </a:extLst>
          </p:cNvPr>
          <p:cNvSpPr/>
          <p:nvPr/>
        </p:nvSpPr>
        <p:spPr>
          <a:xfrm>
            <a:off x="1427611" y="5509488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B631DB7-4733-63C4-5AF1-6D209DDEF2BF}"/>
              </a:ext>
            </a:extLst>
          </p:cNvPr>
          <p:cNvSpPr/>
          <p:nvPr/>
        </p:nvSpPr>
        <p:spPr>
          <a:xfrm>
            <a:off x="434218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9862564-039D-F879-27B4-8F5A9EEECE26}"/>
              </a:ext>
            </a:extLst>
          </p:cNvPr>
          <p:cNvSpPr/>
          <p:nvPr/>
        </p:nvSpPr>
        <p:spPr>
          <a:xfrm>
            <a:off x="4925103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5DD51FA-D0CF-EEE8-2A07-0851AB21DAD2}"/>
              </a:ext>
            </a:extLst>
          </p:cNvPr>
          <p:cNvSpPr/>
          <p:nvPr/>
        </p:nvSpPr>
        <p:spPr>
          <a:xfrm>
            <a:off x="201052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EB74F6-BBC8-32BD-EA45-0D35238ADD73}"/>
              </a:ext>
            </a:extLst>
          </p:cNvPr>
          <p:cNvSpPr/>
          <p:nvPr/>
        </p:nvSpPr>
        <p:spPr>
          <a:xfrm>
            <a:off x="2593441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A013794-AE1B-4F12-2BDD-1D53D9D45A8B}"/>
              </a:ext>
            </a:extLst>
          </p:cNvPr>
          <p:cNvSpPr/>
          <p:nvPr/>
        </p:nvSpPr>
        <p:spPr>
          <a:xfrm>
            <a:off x="3176356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9421844-E3DF-E1FB-6B03-D013CA273ADD}"/>
              </a:ext>
            </a:extLst>
          </p:cNvPr>
          <p:cNvSpPr/>
          <p:nvPr/>
        </p:nvSpPr>
        <p:spPr>
          <a:xfrm>
            <a:off x="3759271" y="5509488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EE53D5-95E3-8B09-A474-2602941D033E}"/>
              </a:ext>
            </a:extLst>
          </p:cNvPr>
          <p:cNvCxnSpPr>
            <a:cxnSpLocks/>
          </p:cNvCxnSpPr>
          <p:nvPr/>
        </p:nvCxnSpPr>
        <p:spPr>
          <a:xfrm flipV="1">
            <a:off x="1659539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3D6ECF-A37E-68E0-1BEF-D47BD280AEDE}"/>
              </a:ext>
            </a:extLst>
          </p:cNvPr>
          <p:cNvCxnSpPr>
            <a:cxnSpLocks/>
          </p:cNvCxnSpPr>
          <p:nvPr/>
        </p:nvCxnSpPr>
        <p:spPr>
          <a:xfrm flipV="1">
            <a:off x="2239733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CC244C-1F6B-829D-EE05-6D6E2BA5294A}"/>
              </a:ext>
            </a:extLst>
          </p:cNvPr>
          <p:cNvCxnSpPr>
            <a:cxnSpLocks/>
          </p:cNvCxnSpPr>
          <p:nvPr/>
        </p:nvCxnSpPr>
        <p:spPr>
          <a:xfrm flipV="1">
            <a:off x="2819927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E3F9D0E-1E88-B299-FF6A-8B8EF36543F6}"/>
              </a:ext>
            </a:extLst>
          </p:cNvPr>
          <p:cNvCxnSpPr>
            <a:cxnSpLocks/>
          </p:cNvCxnSpPr>
          <p:nvPr/>
        </p:nvCxnSpPr>
        <p:spPr>
          <a:xfrm flipV="1">
            <a:off x="3400121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848AB95-FF3A-42E8-4134-F633C3296E13}"/>
              </a:ext>
            </a:extLst>
          </p:cNvPr>
          <p:cNvCxnSpPr>
            <a:cxnSpLocks/>
          </p:cNvCxnSpPr>
          <p:nvPr/>
        </p:nvCxnSpPr>
        <p:spPr>
          <a:xfrm flipV="1">
            <a:off x="3980315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AEB19D5-BD23-6BFD-A8B9-A0856500723C}"/>
              </a:ext>
            </a:extLst>
          </p:cNvPr>
          <p:cNvCxnSpPr>
            <a:cxnSpLocks/>
          </p:cNvCxnSpPr>
          <p:nvPr/>
        </p:nvCxnSpPr>
        <p:spPr>
          <a:xfrm flipV="1">
            <a:off x="4560509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F1BD22D-1684-78F4-2A4D-DB5F7C0D9C6A}"/>
              </a:ext>
            </a:extLst>
          </p:cNvPr>
          <p:cNvCxnSpPr>
            <a:cxnSpLocks/>
          </p:cNvCxnSpPr>
          <p:nvPr/>
        </p:nvCxnSpPr>
        <p:spPr>
          <a:xfrm flipV="1">
            <a:off x="5140702" y="5198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62BCDFD-9480-5473-5208-E553027968DC}"/>
              </a:ext>
            </a:extLst>
          </p:cNvPr>
          <p:cNvCxnSpPr>
            <a:cxnSpLocks/>
          </p:cNvCxnSpPr>
          <p:nvPr/>
        </p:nvCxnSpPr>
        <p:spPr>
          <a:xfrm flipV="1">
            <a:off x="1659539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0559F9F3-5F35-66A0-E54B-A3735B612486}"/>
              </a:ext>
            </a:extLst>
          </p:cNvPr>
          <p:cNvSpPr/>
          <p:nvPr/>
        </p:nvSpPr>
        <p:spPr>
          <a:xfrm>
            <a:off x="1427611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57C82C53-D36A-97CF-336B-8FEFADF6038E}"/>
              </a:ext>
            </a:extLst>
          </p:cNvPr>
          <p:cNvSpPr/>
          <p:nvPr/>
        </p:nvSpPr>
        <p:spPr>
          <a:xfrm>
            <a:off x="2010524" y="550948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79F6A2E-6FCC-E65B-99F2-31FD15C1540A}"/>
              </a:ext>
            </a:extLst>
          </p:cNvPr>
          <p:cNvCxnSpPr>
            <a:cxnSpLocks/>
          </p:cNvCxnSpPr>
          <p:nvPr/>
        </p:nvCxnSpPr>
        <p:spPr>
          <a:xfrm flipV="1">
            <a:off x="2230356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31C0649-03CC-ECC3-FEFC-4A31EC563293}"/>
              </a:ext>
            </a:extLst>
          </p:cNvPr>
          <p:cNvSpPr/>
          <p:nvPr/>
        </p:nvSpPr>
        <p:spPr>
          <a:xfrm>
            <a:off x="2011456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7F4E9C6-8161-1EAD-8272-A79189874352}"/>
              </a:ext>
            </a:extLst>
          </p:cNvPr>
          <p:cNvSpPr/>
          <p:nvPr/>
        </p:nvSpPr>
        <p:spPr>
          <a:xfrm>
            <a:off x="2593441" y="550948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C321987B-2582-F3E7-8CE5-835B1A911F3A}"/>
              </a:ext>
            </a:extLst>
          </p:cNvPr>
          <p:cNvSpPr/>
          <p:nvPr/>
        </p:nvSpPr>
        <p:spPr>
          <a:xfrm>
            <a:off x="3175731" y="550948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1F73C18-CE7C-B376-77FA-4DEA6C854F70}"/>
              </a:ext>
            </a:extLst>
          </p:cNvPr>
          <p:cNvSpPr/>
          <p:nvPr/>
        </p:nvSpPr>
        <p:spPr>
          <a:xfrm>
            <a:off x="3759269" y="550948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4998A73-2A4E-7F5D-ADF7-114FF82D5581}"/>
              </a:ext>
            </a:extLst>
          </p:cNvPr>
          <p:cNvSpPr/>
          <p:nvPr/>
        </p:nvSpPr>
        <p:spPr>
          <a:xfrm>
            <a:off x="4342186" y="550948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6ACC585-4EEA-D357-0B57-DF57EDBD0036}"/>
              </a:ext>
            </a:extLst>
          </p:cNvPr>
          <p:cNvSpPr/>
          <p:nvPr/>
        </p:nvSpPr>
        <p:spPr>
          <a:xfrm>
            <a:off x="4925103" y="550948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F4941BB9-92CE-3AF8-F792-E606DCD5A72F}"/>
              </a:ext>
            </a:extLst>
          </p:cNvPr>
          <p:cNvSpPr/>
          <p:nvPr/>
        </p:nvSpPr>
        <p:spPr>
          <a:xfrm>
            <a:off x="2592193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721F35FA-9B45-DD0C-D307-694490FA0821}"/>
              </a:ext>
            </a:extLst>
          </p:cNvPr>
          <p:cNvSpPr/>
          <p:nvPr/>
        </p:nvSpPr>
        <p:spPr>
          <a:xfrm>
            <a:off x="3175731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B88076E0-A237-5A0A-0610-2A20F444F221}"/>
              </a:ext>
            </a:extLst>
          </p:cNvPr>
          <p:cNvSpPr/>
          <p:nvPr/>
        </p:nvSpPr>
        <p:spPr>
          <a:xfrm>
            <a:off x="3758648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53572386-2297-1985-B24B-99AA8EF7694F}"/>
              </a:ext>
            </a:extLst>
          </p:cNvPr>
          <p:cNvSpPr/>
          <p:nvPr/>
        </p:nvSpPr>
        <p:spPr>
          <a:xfrm>
            <a:off x="4341565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71663827-C228-5AEA-8B8F-36A10A076C40}"/>
              </a:ext>
            </a:extLst>
          </p:cNvPr>
          <p:cNvSpPr/>
          <p:nvPr/>
        </p:nvSpPr>
        <p:spPr>
          <a:xfrm>
            <a:off x="4916312" y="346377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18685BC-9DD1-8463-B31C-FAB425886882}"/>
              </a:ext>
            </a:extLst>
          </p:cNvPr>
          <p:cNvCxnSpPr>
            <a:cxnSpLocks/>
          </p:cNvCxnSpPr>
          <p:nvPr/>
        </p:nvCxnSpPr>
        <p:spPr>
          <a:xfrm flipV="1">
            <a:off x="2819927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CDA8ECD-1F22-84A0-0B95-0D5D1DF83584}"/>
              </a:ext>
            </a:extLst>
          </p:cNvPr>
          <p:cNvCxnSpPr>
            <a:cxnSpLocks/>
          </p:cNvCxnSpPr>
          <p:nvPr/>
        </p:nvCxnSpPr>
        <p:spPr>
          <a:xfrm flipV="1">
            <a:off x="3400121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9064A06-E481-3642-9E56-A5049C0689F1}"/>
              </a:ext>
            </a:extLst>
          </p:cNvPr>
          <p:cNvCxnSpPr>
            <a:cxnSpLocks/>
          </p:cNvCxnSpPr>
          <p:nvPr/>
        </p:nvCxnSpPr>
        <p:spPr>
          <a:xfrm flipV="1">
            <a:off x="3980315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1011917-8779-B42F-4318-C373CA2432F9}"/>
              </a:ext>
            </a:extLst>
          </p:cNvPr>
          <p:cNvCxnSpPr>
            <a:cxnSpLocks/>
          </p:cNvCxnSpPr>
          <p:nvPr/>
        </p:nvCxnSpPr>
        <p:spPr>
          <a:xfrm flipV="1">
            <a:off x="4560509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6309DB1-137C-5FB4-5CF2-54317F5E9ABE}"/>
              </a:ext>
            </a:extLst>
          </p:cNvPr>
          <p:cNvCxnSpPr>
            <a:cxnSpLocks/>
          </p:cNvCxnSpPr>
          <p:nvPr/>
        </p:nvCxnSpPr>
        <p:spPr>
          <a:xfrm flipV="1">
            <a:off x="5140702" y="3890400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77AEDC3C-EC0E-E249-E048-A047E9C7432E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427611" y="3261671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DB98323-A03F-06B9-A04F-FF00422301FC}"/>
              </a:ext>
            </a:extLst>
          </p:cNvPr>
          <p:cNvSpPr txBox="1"/>
          <p:nvPr/>
        </p:nvSpPr>
        <p:spPr>
          <a:xfrm>
            <a:off x="741814" y="2943492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42" name="Google Shape;200;p17">
            <a:extLst>
              <a:ext uri="{FF2B5EF4-FFF2-40B4-BE49-F238E27FC236}">
                <a16:creationId xmlns:a16="http://schemas.microsoft.com/office/drawing/2014/main" id="{092C8B49-D3B7-2C87-6E3D-42939B087561}"/>
              </a:ext>
            </a:extLst>
          </p:cNvPr>
          <p:cNvSpPr txBox="1"/>
          <p:nvPr/>
        </p:nvSpPr>
        <p:spPr>
          <a:xfrm>
            <a:off x="6532430" y="2350359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04;p17">
            <a:extLst>
              <a:ext uri="{FF2B5EF4-FFF2-40B4-BE49-F238E27FC236}">
                <a16:creationId xmlns:a16="http://schemas.microsoft.com/office/drawing/2014/main" id="{9869A928-BD40-A184-3749-29C412C65F4B}"/>
              </a:ext>
            </a:extLst>
          </p:cNvPr>
          <p:cNvSpPr/>
          <p:nvPr/>
        </p:nvSpPr>
        <p:spPr>
          <a:xfrm>
            <a:off x="4755427" y="2419233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4" name="Google Shape;218;p17">
            <a:extLst>
              <a:ext uri="{FF2B5EF4-FFF2-40B4-BE49-F238E27FC236}">
                <a16:creationId xmlns:a16="http://schemas.microsoft.com/office/drawing/2014/main" id="{8C1C9EC9-9153-0A64-6279-64AD409340AE}"/>
              </a:ext>
            </a:extLst>
          </p:cNvPr>
          <p:cNvCxnSpPr>
            <a:cxnSpLocks/>
          </p:cNvCxnSpPr>
          <p:nvPr/>
        </p:nvCxnSpPr>
        <p:spPr>
          <a:xfrm>
            <a:off x="5634256" y="2565788"/>
            <a:ext cx="833921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34C3E77-8C4E-2F24-284F-C021A0956F73}"/>
              </a:ext>
            </a:extLst>
          </p:cNvPr>
          <p:cNvCxnSpPr>
            <a:cxnSpLocks/>
          </p:cNvCxnSpPr>
          <p:nvPr/>
        </p:nvCxnSpPr>
        <p:spPr>
          <a:xfrm flipV="1">
            <a:off x="5130284" y="2836008"/>
            <a:ext cx="0" cy="553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DC943D-110C-6E7B-C40A-F70A11082EAE}"/>
              </a:ext>
            </a:extLst>
          </p:cNvPr>
          <p:cNvSpPr txBox="1"/>
          <p:nvPr/>
        </p:nvSpPr>
        <p:spPr>
          <a:xfrm>
            <a:off x="1389829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D1DF6F9-BBA9-662A-0E75-3DBF4D99FE8E}"/>
              </a:ext>
            </a:extLst>
          </p:cNvPr>
          <p:cNvSpPr txBox="1"/>
          <p:nvPr/>
        </p:nvSpPr>
        <p:spPr>
          <a:xfrm>
            <a:off x="1970882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火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023604-6E6F-BDB0-8D93-3E9E94543E68}"/>
              </a:ext>
            </a:extLst>
          </p:cNvPr>
          <p:cNvSpPr txBox="1"/>
          <p:nvPr/>
        </p:nvSpPr>
        <p:spPr>
          <a:xfrm>
            <a:off x="2551935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FF6B47F-FC6E-3745-427B-D874A076D123}"/>
              </a:ext>
            </a:extLst>
          </p:cNvPr>
          <p:cNvSpPr txBox="1"/>
          <p:nvPr/>
        </p:nvSpPr>
        <p:spPr>
          <a:xfrm>
            <a:off x="3114342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BF881A9-39B6-50C0-EAA7-1F1A184F6FF0}"/>
              </a:ext>
            </a:extLst>
          </p:cNvPr>
          <p:cNvSpPr txBox="1"/>
          <p:nvPr/>
        </p:nvSpPr>
        <p:spPr>
          <a:xfrm>
            <a:off x="3720841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59BBDD-8531-56E6-9950-C8EC2E1BCD31}"/>
              </a:ext>
            </a:extLst>
          </p:cNvPr>
          <p:cNvSpPr txBox="1"/>
          <p:nvPr/>
        </p:nvSpPr>
        <p:spPr>
          <a:xfrm>
            <a:off x="4301035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0BF211-9297-1913-88FD-474BE0002994}"/>
              </a:ext>
            </a:extLst>
          </p:cNvPr>
          <p:cNvSpPr txBox="1"/>
          <p:nvPr/>
        </p:nvSpPr>
        <p:spPr>
          <a:xfrm>
            <a:off x="4890019" y="5932914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3B149956-DD5C-0B9F-2364-EA46E4048F50}"/>
              </a:ext>
            </a:extLst>
          </p:cNvPr>
          <p:cNvSpPr txBox="1"/>
          <p:nvPr/>
        </p:nvSpPr>
        <p:spPr>
          <a:xfrm>
            <a:off x="6208496" y="2700531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Positive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36DE2F-0C8C-58A5-ECF9-9659DF0CBB9C}"/>
              </a:ext>
            </a:extLst>
          </p:cNvPr>
          <p:cNvSpPr txBox="1"/>
          <p:nvPr/>
        </p:nvSpPr>
        <p:spPr>
          <a:xfrm>
            <a:off x="5244703" y="3451698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B x 1 x H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98D293B-B70E-11CD-208F-A697C8EC4B8B}"/>
              </a:ext>
            </a:extLst>
          </p:cNvPr>
          <p:cNvSpPr txBox="1"/>
          <p:nvPr/>
        </p:nvSpPr>
        <p:spPr>
          <a:xfrm>
            <a:off x="4428915" y="1996424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B x 1 x 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0CF3378-C0DD-5AD1-DF27-9673E1AD5816}"/>
              </a:ext>
            </a:extLst>
          </p:cNvPr>
          <p:cNvSpPr txBox="1"/>
          <p:nvPr/>
        </p:nvSpPr>
        <p:spPr>
          <a:xfrm>
            <a:off x="9583125" y="2119889"/>
            <a:ext cx="1867061" cy="9233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假設</a:t>
            </a:r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zh-TW" altLang="en-US" dirty="0">
                <a:ea typeface="Microsoft JhengHei" panose="020B0604030504040204" pitchFamily="34" charset="-120"/>
              </a:rPr>
              <a:t>類別分類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B: batch size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H: hidden size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7122DEE-BCD2-E2BA-CE01-35C9EDC2F002}"/>
              </a:ext>
            </a:extLst>
          </p:cNvPr>
          <p:cNvSpPr txBox="1"/>
          <p:nvPr/>
        </p:nvSpPr>
        <p:spPr>
          <a:xfrm>
            <a:off x="653143" y="1523017"/>
            <a:ext cx="228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Classification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</a:t>
            </a:r>
          </a:p>
        </p:txBody>
      </p:sp>
    </p:spTree>
    <p:extLst>
      <p:ext uri="{BB962C8B-B14F-4D97-AF65-F5344CB8AC3E}">
        <p14:creationId xmlns:p14="http://schemas.microsoft.com/office/powerpoint/2010/main" val="57807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FDFC8E-7CD4-0D66-9B73-48DE5D48C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如何進行下游任務訓練 </a:t>
            </a:r>
            <a:r>
              <a:rPr kumimoji="1" lang="en-US" altLang="zh-TW" dirty="0">
                <a:ea typeface="Microsoft JhengHei" panose="020B0604030504040204" pitchFamily="34" charset="-120"/>
              </a:rPr>
              <a:t>(fine-tuning)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4610DB-7285-B0CF-7BA6-0DF1F4B01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6C51570-6981-B52E-AEEA-C3ABDD363A3E}"/>
              </a:ext>
            </a:extLst>
          </p:cNvPr>
          <p:cNvSpPr/>
          <p:nvPr/>
        </p:nvSpPr>
        <p:spPr>
          <a:xfrm>
            <a:off x="1345880" y="4544497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5F01EA3-14C0-64DB-BF70-9D01811D4BD1}"/>
              </a:ext>
            </a:extLst>
          </p:cNvPr>
          <p:cNvSpPr/>
          <p:nvPr/>
        </p:nvSpPr>
        <p:spPr>
          <a:xfrm>
            <a:off x="1427611" y="5859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B631DB7-4733-63C4-5AF1-6D209DDEF2BF}"/>
              </a:ext>
            </a:extLst>
          </p:cNvPr>
          <p:cNvSpPr/>
          <p:nvPr/>
        </p:nvSpPr>
        <p:spPr>
          <a:xfrm>
            <a:off x="434218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E9862564-039D-F879-27B4-8F5A9EEECE26}"/>
              </a:ext>
            </a:extLst>
          </p:cNvPr>
          <p:cNvSpPr/>
          <p:nvPr/>
        </p:nvSpPr>
        <p:spPr>
          <a:xfrm>
            <a:off x="4925103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A5DD51FA-D0CF-EEE8-2A07-0851AB21DAD2}"/>
              </a:ext>
            </a:extLst>
          </p:cNvPr>
          <p:cNvSpPr/>
          <p:nvPr/>
        </p:nvSpPr>
        <p:spPr>
          <a:xfrm>
            <a:off x="201052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EB74F6-BBC8-32BD-EA45-0D35238ADD73}"/>
              </a:ext>
            </a:extLst>
          </p:cNvPr>
          <p:cNvSpPr/>
          <p:nvPr/>
        </p:nvSpPr>
        <p:spPr>
          <a:xfrm>
            <a:off x="2593441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A013794-AE1B-4F12-2BDD-1D53D9D45A8B}"/>
              </a:ext>
            </a:extLst>
          </p:cNvPr>
          <p:cNvSpPr/>
          <p:nvPr/>
        </p:nvSpPr>
        <p:spPr>
          <a:xfrm>
            <a:off x="3176356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9421844-E3DF-E1FB-6B03-D013CA273ADD}"/>
              </a:ext>
            </a:extLst>
          </p:cNvPr>
          <p:cNvSpPr/>
          <p:nvPr/>
        </p:nvSpPr>
        <p:spPr>
          <a:xfrm>
            <a:off x="3759271" y="585911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EE53D5-95E3-8B09-A474-2602941D033E}"/>
              </a:ext>
            </a:extLst>
          </p:cNvPr>
          <p:cNvCxnSpPr>
            <a:cxnSpLocks/>
          </p:cNvCxnSpPr>
          <p:nvPr/>
        </p:nvCxnSpPr>
        <p:spPr>
          <a:xfrm flipV="1">
            <a:off x="1659539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33D6ECF-A37E-68E0-1BEF-D47BD280AEDE}"/>
              </a:ext>
            </a:extLst>
          </p:cNvPr>
          <p:cNvCxnSpPr>
            <a:cxnSpLocks/>
          </p:cNvCxnSpPr>
          <p:nvPr/>
        </p:nvCxnSpPr>
        <p:spPr>
          <a:xfrm flipV="1">
            <a:off x="2239733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CC244C-1F6B-829D-EE05-6D6E2BA5294A}"/>
              </a:ext>
            </a:extLst>
          </p:cNvPr>
          <p:cNvCxnSpPr>
            <a:cxnSpLocks/>
          </p:cNvCxnSpPr>
          <p:nvPr/>
        </p:nvCxnSpPr>
        <p:spPr>
          <a:xfrm flipV="1">
            <a:off x="2819927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E3F9D0E-1E88-B299-FF6A-8B8EF36543F6}"/>
              </a:ext>
            </a:extLst>
          </p:cNvPr>
          <p:cNvCxnSpPr>
            <a:cxnSpLocks/>
          </p:cNvCxnSpPr>
          <p:nvPr/>
        </p:nvCxnSpPr>
        <p:spPr>
          <a:xfrm flipV="1">
            <a:off x="3400121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5848AB95-FF3A-42E8-4134-F633C3296E13}"/>
              </a:ext>
            </a:extLst>
          </p:cNvPr>
          <p:cNvCxnSpPr>
            <a:cxnSpLocks/>
          </p:cNvCxnSpPr>
          <p:nvPr/>
        </p:nvCxnSpPr>
        <p:spPr>
          <a:xfrm flipV="1">
            <a:off x="3980315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AEB19D5-BD23-6BFD-A8B9-A0856500723C}"/>
              </a:ext>
            </a:extLst>
          </p:cNvPr>
          <p:cNvCxnSpPr>
            <a:cxnSpLocks/>
          </p:cNvCxnSpPr>
          <p:nvPr/>
        </p:nvCxnSpPr>
        <p:spPr>
          <a:xfrm flipV="1">
            <a:off x="4560509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CF1BD22D-1684-78F4-2A4D-DB5F7C0D9C6A}"/>
              </a:ext>
            </a:extLst>
          </p:cNvPr>
          <p:cNvCxnSpPr>
            <a:cxnSpLocks/>
          </p:cNvCxnSpPr>
          <p:nvPr/>
        </p:nvCxnSpPr>
        <p:spPr>
          <a:xfrm flipV="1">
            <a:off x="5140702" y="55476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62BCDFD-9480-5473-5208-E553027968DC}"/>
              </a:ext>
            </a:extLst>
          </p:cNvPr>
          <p:cNvCxnSpPr>
            <a:cxnSpLocks/>
          </p:cNvCxnSpPr>
          <p:nvPr/>
        </p:nvCxnSpPr>
        <p:spPr>
          <a:xfrm flipV="1">
            <a:off x="1659539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0559F9F3-5F35-66A0-E54B-A3735B612486}"/>
              </a:ext>
            </a:extLst>
          </p:cNvPr>
          <p:cNvSpPr/>
          <p:nvPr/>
        </p:nvSpPr>
        <p:spPr>
          <a:xfrm>
            <a:off x="1427611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57C82C53-D36A-97CF-336B-8FEFADF6038E}"/>
              </a:ext>
            </a:extLst>
          </p:cNvPr>
          <p:cNvSpPr/>
          <p:nvPr/>
        </p:nvSpPr>
        <p:spPr>
          <a:xfrm>
            <a:off x="2010524" y="5859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C79F6A2E-6FCC-E65B-99F2-31FD15C1540A}"/>
              </a:ext>
            </a:extLst>
          </p:cNvPr>
          <p:cNvCxnSpPr>
            <a:cxnSpLocks/>
          </p:cNvCxnSpPr>
          <p:nvPr/>
        </p:nvCxnSpPr>
        <p:spPr>
          <a:xfrm flipV="1">
            <a:off x="2230356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231C0649-03CC-ECC3-FEFC-4A31EC563293}"/>
              </a:ext>
            </a:extLst>
          </p:cNvPr>
          <p:cNvSpPr/>
          <p:nvPr/>
        </p:nvSpPr>
        <p:spPr>
          <a:xfrm>
            <a:off x="2011456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07F4E9C6-8161-1EAD-8272-A79189874352}"/>
              </a:ext>
            </a:extLst>
          </p:cNvPr>
          <p:cNvSpPr/>
          <p:nvPr/>
        </p:nvSpPr>
        <p:spPr>
          <a:xfrm>
            <a:off x="2593441" y="5859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C321987B-2582-F3E7-8CE5-835B1A911F3A}"/>
              </a:ext>
            </a:extLst>
          </p:cNvPr>
          <p:cNvSpPr/>
          <p:nvPr/>
        </p:nvSpPr>
        <p:spPr>
          <a:xfrm>
            <a:off x="3175731" y="5859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81F73C18-CE7C-B376-77FA-4DEA6C854F70}"/>
              </a:ext>
            </a:extLst>
          </p:cNvPr>
          <p:cNvSpPr/>
          <p:nvPr/>
        </p:nvSpPr>
        <p:spPr>
          <a:xfrm>
            <a:off x="3759269" y="5859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4998A73-2A4E-7F5D-ADF7-114FF82D5581}"/>
              </a:ext>
            </a:extLst>
          </p:cNvPr>
          <p:cNvSpPr/>
          <p:nvPr/>
        </p:nvSpPr>
        <p:spPr>
          <a:xfrm>
            <a:off x="4342186" y="585911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6ACC585-4EEA-D357-0B57-DF57EDBD0036}"/>
              </a:ext>
            </a:extLst>
          </p:cNvPr>
          <p:cNvSpPr/>
          <p:nvPr/>
        </p:nvSpPr>
        <p:spPr>
          <a:xfrm>
            <a:off x="4925103" y="585911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F4941BB9-92CE-3AF8-F792-E606DCD5A72F}"/>
              </a:ext>
            </a:extLst>
          </p:cNvPr>
          <p:cNvSpPr/>
          <p:nvPr/>
        </p:nvSpPr>
        <p:spPr>
          <a:xfrm>
            <a:off x="2592193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721F35FA-9B45-DD0C-D307-694490FA0821}"/>
              </a:ext>
            </a:extLst>
          </p:cNvPr>
          <p:cNvSpPr/>
          <p:nvPr/>
        </p:nvSpPr>
        <p:spPr>
          <a:xfrm>
            <a:off x="3175731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B88076E0-A237-5A0A-0610-2A20F444F221}"/>
              </a:ext>
            </a:extLst>
          </p:cNvPr>
          <p:cNvSpPr/>
          <p:nvPr/>
        </p:nvSpPr>
        <p:spPr>
          <a:xfrm>
            <a:off x="3758648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53572386-2297-1985-B24B-99AA8EF7694F}"/>
              </a:ext>
            </a:extLst>
          </p:cNvPr>
          <p:cNvSpPr/>
          <p:nvPr/>
        </p:nvSpPr>
        <p:spPr>
          <a:xfrm>
            <a:off x="4341565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71663827-C228-5AEA-8B8F-36A10A076C40}"/>
              </a:ext>
            </a:extLst>
          </p:cNvPr>
          <p:cNvSpPr/>
          <p:nvPr/>
        </p:nvSpPr>
        <p:spPr>
          <a:xfrm>
            <a:off x="4916312" y="381340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318685BC-9DD1-8463-B31C-FAB425886882}"/>
              </a:ext>
            </a:extLst>
          </p:cNvPr>
          <p:cNvCxnSpPr>
            <a:cxnSpLocks/>
          </p:cNvCxnSpPr>
          <p:nvPr/>
        </p:nvCxnSpPr>
        <p:spPr>
          <a:xfrm flipV="1">
            <a:off x="2819927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8CDA8ECD-1F22-84A0-0B95-0D5D1DF83584}"/>
              </a:ext>
            </a:extLst>
          </p:cNvPr>
          <p:cNvCxnSpPr>
            <a:cxnSpLocks/>
          </p:cNvCxnSpPr>
          <p:nvPr/>
        </p:nvCxnSpPr>
        <p:spPr>
          <a:xfrm flipV="1">
            <a:off x="3400121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9064A06-E481-3642-9E56-A5049C0689F1}"/>
              </a:ext>
            </a:extLst>
          </p:cNvPr>
          <p:cNvCxnSpPr>
            <a:cxnSpLocks/>
          </p:cNvCxnSpPr>
          <p:nvPr/>
        </p:nvCxnSpPr>
        <p:spPr>
          <a:xfrm flipV="1">
            <a:off x="3980315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1011917-8779-B42F-4318-C373CA2432F9}"/>
              </a:ext>
            </a:extLst>
          </p:cNvPr>
          <p:cNvCxnSpPr>
            <a:cxnSpLocks/>
          </p:cNvCxnSpPr>
          <p:nvPr/>
        </p:nvCxnSpPr>
        <p:spPr>
          <a:xfrm flipV="1">
            <a:off x="4560509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E6309DB1-137C-5FB4-5CF2-54317F5E9ABE}"/>
              </a:ext>
            </a:extLst>
          </p:cNvPr>
          <p:cNvCxnSpPr>
            <a:cxnSpLocks/>
          </p:cNvCxnSpPr>
          <p:nvPr/>
        </p:nvCxnSpPr>
        <p:spPr>
          <a:xfrm flipV="1">
            <a:off x="5140702" y="42400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77AEDC3C-EC0E-E249-E048-A047E9C7432E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1427611" y="3611298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4DB98323-A03F-06B9-A04F-FF00422301FC}"/>
              </a:ext>
            </a:extLst>
          </p:cNvPr>
          <p:cNvSpPr txBox="1"/>
          <p:nvPr/>
        </p:nvSpPr>
        <p:spPr>
          <a:xfrm>
            <a:off x="741814" y="3293119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43" name="Google Shape;204;p17">
            <a:extLst>
              <a:ext uri="{FF2B5EF4-FFF2-40B4-BE49-F238E27FC236}">
                <a16:creationId xmlns:a16="http://schemas.microsoft.com/office/drawing/2014/main" id="{9869A928-BD40-A184-3749-29C412C65F4B}"/>
              </a:ext>
            </a:extLst>
          </p:cNvPr>
          <p:cNvSpPr/>
          <p:nvPr/>
        </p:nvSpPr>
        <p:spPr>
          <a:xfrm rot="16200000">
            <a:off x="4745009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34C3E77-8C4E-2F24-284F-C021A0956F73}"/>
              </a:ext>
            </a:extLst>
          </p:cNvPr>
          <p:cNvCxnSpPr>
            <a:cxnSpLocks/>
          </p:cNvCxnSpPr>
          <p:nvPr/>
        </p:nvCxnSpPr>
        <p:spPr>
          <a:xfrm flipV="1">
            <a:off x="5130284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3DC943D-110C-6E7B-C40A-F70A11082EAE}"/>
              </a:ext>
            </a:extLst>
          </p:cNvPr>
          <p:cNvSpPr txBox="1"/>
          <p:nvPr/>
        </p:nvSpPr>
        <p:spPr>
          <a:xfrm>
            <a:off x="1389829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D1DF6F9-BBA9-662A-0E75-3DBF4D99FE8E}"/>
              </a:ext>
            </a:extLst>
          </p:cNvPr>
          <p:cNvSpPr txBox="1"/>
          <p:nvPr/>
        </p:nvSpPr>
        <p:spPr>
          <a:xfrm>
            <a:off x="1970882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火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0023604-6E6F-BDB0-8D93-3E9E94543E68}"/>
              </a:ext>
            </a:extLst>
          </p:cNvPr>
          <p:cNvSpPr txBox="1"/>
          <p:nvPr/>
        </p:nvSpPr>
        <p:spPr>
          <a:xfrm>
            <a:off x="2551935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鍋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4FF6B47F-FC6E-3745-427B-D874A076D123}"/>
              </a:ext>
            </a:extLst>
          </p:cNvPr>
          <p:cNvSpPr txBox="1"/>
          <p:nvPr/>
        </p:nvSpPr>
        <p:spPr>
          <a:xfrm>
            <a:off x="3114342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BF881A9-39B6-50C0-EAA7-1F1A184F6FF0}"/>
              </a:ext>
            </a:extLst>
          </p:cNvPr>
          <p:cNvSpPr txBox="1"/>
          <p:nvPr/>
        </p:nvSpPr>
        <p:spPr>
          <a:xfrm>
            <a:off x="3720841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459BBDD-8531-56E6-9950-C8EC2E1BCD31}"/>
              </a:ext>
            </a:extLst>
          </p:cNvPr>
          <p:cNvSpPr txBox="1"/>
          <p:nvPr/>
        </p:nvSpPr>
        <p:spPr>
          <a:xfrm>
            <a:off x="4301035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0BF211-9297-1913-88FD-474BE0002994}"/>
              </a:ext>
            </a:extLst>
          </p:cNvPr>
          <p:cNvSpPr txBox="1"/>
          <p:nvPr/>
        </p:nvSpPr>
        <p:spPr>
          <a:xfrm>
            <a:off x="4890019" y="6282541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CD36DE2F-0C8C-58A5-ECF9-9659DF0CBB9C}"/>
              </a:ext>
            </a:extLst>
          </p:cNvPr>
          <p:cNvSpPr txBox="1"/>
          <p:nvPr/>
        </p:nvSpPr>
        <p:spPr>
          <a:xfrm>
            <a:off x="5394631" y="3801325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B x S x H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C0CF3378-C0DD-5AD1-DF27-9673E1AD5816}"/>
              </a:ext>
            </a:extLst>
          </p:cNvPr>
          <p:cNvSpPr txBox="1"/>
          <p:nvPr/>
        </p:nvSpPr>
        <p:spPr>
          <a:xfrm>
            <a:off x="8996609" y="2114562"/>
            <a:ext cx="2364754" cy="147732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假設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類別分類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(O, B-Food, I-Food)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B: batch size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S: sequence length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H: hidden size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7122DEE-BCD2-E2BA-CE01-35C9EDC2F002}"/>
              </a:ext>
            </a:extLst>
          </p:cNvPr>
          <p:cNvSpPr txBox="1"/>
          <p:nvPr/>
        </p:nvSpPr>
        <p:spPr>
          <a:xfrm>
            <a:off x="653143" y="1523017"/>
            <a:ext cx="3452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NER (token classification)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</a:t>
            </a:r>
          </a:p>
        </p:txBody>
      </p:sp>
      <p:sp>
        <p:nvSpPr>
          <p:cNvPr id="46" name="Google Shape;204;p17">
            <a:extLst>
              <a:ext uri="{FF2B5EF4-FFF2-40B4-BE49-F238E27FC236}">
                <a16:creationId xmlns:a16="http://schemas.microsoft.com/office/drawing/2014/main" id="{FF59B1BA-C239-9CCB-09D9-4F303E7BC2AF}"/>
              </a:ext>
            </a:extLst>
          </p:cNvPr>
          <p:cNvSpPr/>
          <p:nvPr/>
        </p:nvSpPr>
        <p:spPr>
          <a:xfrm rot="16200000">
            <a:off x="4175234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F49B15A-85D8-5505-A3B3-7AD8B7CC0EDE}"/>
              </a:ext>
            </a:extLst>
          </p:cNvPr>
          <p:cNvCxnSpPr>
            <a:cxnSpLocks/>
          </p:cNvCxnSpPr>
          <p:nvPr/>
        </p:nvCxnSpPr>
        <p:spPr>
          <a:xfrm flipV="1">
            <a:off x="4560509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Google Shape;204;p17">
            <a:extLst>
              <a:ext uri="{FF2B5EF4-FFF2-40B4-BE49-F238E27FC236}">
                <a16:creationId xmlns:a16="http://schemas.microsoft.com/office/drawing/2014/main" id="{5826BF8C-3317-33F8-EAEA-30996349A1C0}"/>
              </a:ext>
            </a:extLst>
          </p:cNvPr>
          <p:cNvSpPr/>
          <p:nvPr/>
        </p:nvSpPr>
        <p:spPr>
          <a:xfrm rot="16200000">
            <a:off x="3579675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3412459B-94D8-9CEF-6650-0EEB9CCC4BE7}"/>
              </a:ext>
            </a:extLst>
          </p:cNvPr>
          <p:cNvCxnSpPr>
            <a:cxnSpLocks/>
          </p:cNvCxnSpPr>
          <p:nvPr/>
        </p:nvCxnSpPr>
        <p:spPr>
          <a:xfrm flipV="1">
            <a:off x="3964950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204;p17">
            <a:extLst>
              <a:ext uri="{FF2B5EF4-FFF2-40B4-BE49-F238E27FC236}">
                <a16:creationId xmlns:a16="http://schemas.microsoft.com/office/drawing/2014/main" id="{AB8C95D7-28AF-AF83-EED1-1C9C398F05DB}"/>
              </a:ext>
            </a:extLst>
          </p:cNvPr>
          <p:cNvSpPr/>
          <p:nvPr/>
        </p:nvSpPr>
        <p:spPr>
          <a:xfrm rot="16200000">
            <a:off x="3009900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EE061791-E7B8-3D38-19AF-6E5A04BCD5C2}"/>
              </a:ext>
            </a:extLst>
          </p:cNvPr>
          <p:cNvCxnSpPr>
            <a:cxnSpLocks/>
          </p:cNvCxnSpPr>
          <p:nvPr/>
        </p:nvCxnSpPr>
        <p:spPr>
          <a:xfrm flipV="1">
            <a:off x="3395175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Google Shape;204;p17">
            <a:extLst>
              <a:ext uri="{FF2B5EF4-FFF2-40B4-BE49-F238E27FC236}">
                <a16:creationId xmlns:a16="http://schemas.microsoft.com/office/drawing/2014/main" id="{6ACFC7BB-0690-20DB-3967-9E029D895D8A}"/>
              </a:ext>
            </a:extLst>
          </p:cNvPr>
          <p:cNvSpPr/>
          <p:nvPr/>
        </p:nvSpPr>
        <p:spPr>
          <a:xfrm rot="16200000">
            <a:off x="2431971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98911470-771E-3EF0-28C5-FE887856EABE}"/>
              </a:ext>
            </a:extLst>
          </p:cNvPr>
          <p:cNvCxnSpPr>
            <a:cxnSpLocks/>
          </p:cNvCxnSpPr>
          <p:nvPr/>
        </p:nvCxnSpPr>
        <p:spPr>
          <a:xfrm flipV="1">
            <a:off x="2817246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204;p17">
            <a:extLst>
              <a:ext uri="{FF2B5EF4-FFF2-40B4-BE49-F238E27FC236}">
                <a16:creationId xmlns:a16="http://schemas.microsoft.com/office/drawing/2014/main" id="{80CE3801-608A-E543-7EFA-C13042ADFC21}"/>
              </a:ext>
            </a:extLst>
          </p:cNvPr>
          <p:cNvSpPr/>
          <p:nvPr/>
        </p:nvSpPr>
        <p:spPr>
          <a:xfrm rot="16200000">
            <a:off x="1862196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346D9313-47AB-6E32-716F-AD7B569FD36F}"/>
              </a:ext>
            </a:extLst>
          </p:cNvPr>
          <p:cNvCxnSpPr>
            <a:cxnSpLocks/>
          </p:cNvCxnSpPr>
          <p:nvPr/>
        </p:nvCxnSpPr>
        <p:spPr>
          <a:xfrm flipV="1">
            <a:off x="2247471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Google Shape;204;p17">
            <a:extLst>
              <a:ext uri="{FF2B5EF4-FFF2-40B4-BE49-F238E27FC236}">
                <a16:creationId xmlns:a16="http://schemas.microsoft.com/office/drawing/2014/main" id="{07119E31-BC1E-CA1C-B74D-761A9F5B5F14}"/>
              </a:ext>
            </a:extLst>
          </p:cNvPr>
          <p:cNvSpPr/>
          <p:nvPr/>
        </p:nvSpPr>
        <p:spPr>
          <a:xfrm rot="16200000">
            <a:off x="1266637" y="2675660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7BB81406-7AB4-2DCB-34FC-049C4138D775}"/>
              </a:ext>
            </a:extLst>
          </p:cNvPr>
          <p:cNvCxnSpPr>
            <a:cxnSpLocks/>
          </p:cNvCxnSpPr>
          <p:nvPr/>
        </p:nvCxnSpPr>
        <p:spPr>
          <a:xfrm flipV="1">
            <a:off x="1651912" y="3311049"/>
            <a:ext cx="0" cy="4463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8AA757DD-751E-C1B6-0659-26FA868DE4CF}"/>
              </a:ext>
            </a:extLst>
          </p:cNvPr>
          <p:cNvSpPr txBox="1"/>
          <p:nvPr/>
        </p:nvSpPr>
        <p:spPr>
          <a:xfrm>
            <a:off x="1891061" y="2063464"/>
            <a:ext cx="91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B-Food</a:t>
            </a:r>
            <a:endParaRPr kumimoji="1" lang="zh-TW" altLang="en-US" sz="14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90E383D2-BE38-7D8D-C4E0-97DAC6084B39}"/>
              </a:ext>
            </a:extLst>
          </p:cNvPr>
          <p:cNvSpPr txBox="1"/>
          <p:nvPr/>
        </p:nvSpPr>
        <p:spPr>
          <a:xfrm>
            <a:off x="2507672" y="2063464"/>
            <a:ext cx="912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I-Food</a:t>
            </a:r>
            <a:endParaRPr kumimoji="1" lang="zh-TW" altLang="en-US" sz="1400" dirty="0"/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C99B162A-180A-87DB-7823-126DCDD9BA81}"/>
              </a:ext>
            </a:extLst>
          </p:cNvPr>
          <p:cNvSpPr txBox="1"/>
          <p:nvPr/>
        </p:nvSpPr>
        <p:spPr>
          <a:xfrm>
            <a:off x="1455977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40DBB12-3C12-8174-E303-85A643B743AD}"/>
              </a:ext>
            </a:extLst>
          </p:cNvPr>
          <p:cNvSpPr txBox="1"/>
          <p:nvPr/>
        </p:nvSpPr>
        <p:spPr>
          <a:xfrm>
            <a:off x="3191613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F1645B1E-2FDF-B2A4-B06B-6AD039D332F5}"/>
              </a:ext>
            </a:extLst>
          </p:cNvPr>
          <p:cNvSpPr txBox="1"/>
          <p:nvPr/>
        </p:nvSpPr>
        <p:spPr>
          <a:xfrm>
            <a:off x="3776753" y="2063464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656016C8-30D7-967B-A4D3-85F86E9B2D65}"/>
              </a:ext>
            </a:extLst>
          </p:cNvPr>
          <p:cNvSpPr txBox="1"/>
          <p:nvPr/>
        </p:nvSpPr>
        <p:spPr>
          <a:xfrm>
            <a:off x="4366712" y="2069532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07DA0189-18EB-B3BB-F532-EB62A9A49E44}"/>
              </a:ext>
            </a:extLst>
          </p:cNvPr>
          <p:cNvSpPr txBox="1"/>
          <p:nvPr/>
        </p:nvSpPr>
        <p:spPr>
          <a:xfrm>
            <a:off x="4951852" y="2069532"/>
            <a:ext cx="407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</a:t>
            </a:r>
            <a:endParaRPr kumimoji="1" lang="zh-TW" altLang="en-US" sz="1400" dirty="0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BEBB112F-CF63-0EC8-EF07-5B4C034B18E3}"/>
              </a:ext>
            </a:extLst>
          </p:cNvPr>
          <p:cNvSpPr/>
          <p:nvPr/>
        </p:nvSpPr>
        <p:spPr>
          <a:xfrm>
            <a:off x="1308534" y="3702477"/>
            <a:ext cx="4182525" cy="618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B327B459-D3CC-F20F-CCFD-617072A2E844}"/>
              </a:ext>
            </a:extLst>
          </p:cNvPr>
          <p:cNvSpPr/>
          <p:nvPr/>
        </p:nvSpPr>
        <p:spPr>
          <a:xfrm>
            <a:off x="1282553" y="2031503"/>
            <a:ext cx="4182525" cy="3637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1A92D38-BBE1-ED49-6701-03A7B9203F43}"/>
              </a:ext>
            </a:extLst>
          </p:cNvPr>
          <p:cNvSpPr txBox="1"/>
          <p:nvPr/>
        </p:nvSpPr>
        <p:spPr>
          <a:xfrm>
            <a:off x="5394631" y="2013315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B x S x 3 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9245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78" grpId="0" animBg="1"/>
      <p:bldP spid="79" grpId="0" animBg="1"/>
      <p:bldP spid="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9C1CA-7917-2BE2-465A-677A71A8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系列作品時間線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F44DE6-C0A7-9422-B69D-EA16ECC4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AC5B4B8-3085-A898-55F9-3CAF218C72DA}"/>
              </a:ext>
            </a:extLst>
          </p:cNvPr>
          <p:cNvCxnSpPr/>
          <p:nvPr/>
        </p:nvCxnSpPr>
        <p:spPr>
          <a:xfrm>
            <a:off x="2300630" y="1978848"/>
            <a:ext cx="0" cy="4198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439AFCA8-6D14-D3F8-6EF7-A75FEEFEE48F}"/>
              </a:ext>
            </a:extLst>
          </p:cNvPr>
          <p:cNvSpPr/>
          <p:nvPr/>
        </p:nvSpPr>
        <p:spPr>
          <a:xfrm>
            <a:off x="2157983" y="2286086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5ADBF2B-0BD9-EB83-CA81-A376629983EC}"/>
              </a:ext>
            </a:extLst>
          </p:cNvPr>
          <p:cNvSpPr txBox="1"/>
          <p:nvPr/>
        </p:nvSpPr>
        <p:spPr>
          <a:xfrm>
            <a:off x="2637128" y="2247637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(GPT-1) Improving language understanding by generative pre-training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2CE923-D0F8-94AC-DAF7-DD41B064D9D3}"/>
              </a:ext>
            </a:extLst>
          </p:cNvPr>
          <p:cNvSpPr txBox="1"/>
          <p:nvPr/>
        </p:nvSpPr>
        <p:spPr>
          <a:xfrm>
            <a:off x="701042" y="2247637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2018/06/11</a:t>
            </a:r>
            <a:endParaRPr kumimoji="1"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722DC01-D93C-7658-52E2-0FA76CB8B32D}"/>
              </a:ext>
            </a:extLst>
          </p:cNvPr>
          <p:cNvSpPr/>
          <p:nvPr/>
        </p:nvSpPr>
        <p:spPr>
          <a:xfrm>
            <a:off x="2157983" y="3063666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9A618C-1B07-2183-EF2B-65850BDFD006}"/>
              </a:ext>
            </a:extLst>
          </p:cNvPr>
          <p:cNvSpPr txBox="1"/>
          <p:nvPr/>
        </p:nvSpPr>
        <p:spPr>
          <a:xfrm>
            <a:off x="2637127" y="3021646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(GPT-2) Language models are multi-task learners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9AFD01-D628-26AA-2D6C-43A9BB5053B8}"/>
              </a:ext>
            </a:extLst>
          </p:cNvPr>
          <p:cNvSpPr txBox="1"/>
          <p:nvPr/>
        </p:nvSpPr>
        <p:spPr>
          <a:xfrm>
            <a:off x="2637127" y="4036290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(GPT-3) Language models are few-shot learners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6AF2BF-58D3-1570-FB62-3EB7CE798199}"/>
              </a:ext>
            </a:extLst>
          </p:cNvPr>
          <p:cNvSpPr txBox="1"/>
          <p:nvPr/>
        </p:nvSpPr>
        <p:spPr>
          <a:xfrm>
            <a:off x="701042" y="3021646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2019/02/14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1F6822-C57B-6B62-01E8-50977809A3E0}"/>
              </a:ext>
            </a:extLst>
          </p:cNvPr>
          <p:cNvSpPr txBox="1"/>
          <p:nvPr/>
        </p:nvSpPr>
        <p:spPr>
          <a:xfrm>
            <a:off x="701042" y="4032719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2020/05/28</a:t>
            </a:r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D634AA5-7FEE-B0A4-2BD6-A10F32DDE57B}"/>
              </a:ext>
            </a:extLst>
          </p:cNvPr>
          <p:cNvSpPr/>
          <p:nvPr/>
        </p:nvSpPr>
        <p:spPr>
          <a:xfrm>
            <a:off x="2157982" y="4078310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7978BA-139F-775B-A5BA-EFE52818C134}"/>
              </a:ext>
            </a:extLst>
          </p:cNvPr>
          <p:cNvSpPr txBox="1"/>
          <p:nvPr/>
        </p:nvSpPr>
        <p:spPr>
          <a:xfrm>
            <a:off x="2637127" y="5403013"/>
            <a:ext cx="8196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</a:t>
            </a:r>
            <a:r>
              <a:rPr kumimoji="1" lang="en-US" altLang="zh-TW" dirty="0" err="1"/>
              <a:t>InstructGPT</a:t>
            </a:r>
            <a:r>
              <a:rPr kumimoji="1" lang="en-US" altLang="zh-TW" dirty="0"/>
              <a:t>) Training language models to follow instructions with human feedback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1A8752-0CC8-5A0A-FC45-4E9F832B382A}"/>
              </a:ext>
            </a:extLst>
          </p:cNvPr>
          <p:cNvSpPr txBox="1"/>
          <p:nvPr/>
        </p:nvSpPr>
        <p:spPr>
          <a:xfrm>
            <a:off x="701042" y="5399442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2022/05/04</a:t>
            </a:r>
            <a:endParaRPr kumimoji="1"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7E64C07-F418-9242-01C1-14C1433BE614}"/>
              </a:ext>
            </a:extLst>
          </p:cNvPr>
          <p:cNvSpPr/>
          <p:nvPr/>
        </p:nvSpPr>
        <p:spPr>
          <a:xfrm>
            <a:off x="2157982" y="5445033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017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7DE9E-0E18-4997-5BB9-3344BEF9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(1): Layer Normalization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300846-01D3-8F6E-9E14-32D3F54D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3C1BF0F-C219-016D-DD55-5175CC882385}"/>
              </a:ext>
            </a:extLst>
          </p:cNvPr>
          <p:cNvSpPr txBox="1"/>
          <p:nvPr/>
        </p:nvSpPr>
        <p:spPr>
          <a:xfrm>
            <a:off x="653143" y="1889663"/>
            <a:ext cx="5242908" cy="2352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Layer normalization is moved to the input of each sub-block.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又稱作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Pre-Norm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或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Pre-activation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 additional layer normalization was added after the final self-attention block.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49022E7-FAB8-75A9-4A11-56332A228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845" y="2001741"/>
            <a:ext cx="1744165" cy="340169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D07BDEC7-EDB6-83FE-80DA-34260BD9DC8E}"/>
              </a:ext>
            </a:extLst>
          </p:cNvPr>
          <p:cNvSpPr txBox="1"/>
          <p:nvPr/>
        </p:nvSpPr>
        <p:spPr>
          <a:xfrm>
            <a:off x="7523736" y="5615269"/>
            <a:ext cx="179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Figure from the GPT-1 paper (2018).</a:t>
            </a:r>
            <a:endParaRPr kumimoji="1" lang="zh-TW" altLang="en-US" sz="1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608EA8-2784-0FAB-BBB7-A5535879B2C8}"/>
              </a:ext>
            </a:extLst>
          </p:cNvPr>
          <p:cNvSpPr/>
          <p:nvPr/>
        </p:nvSpPr>
        <p:spPr>
          <a:xfrm>
            <a:off x="9513036" y="2309731"/>
            <a:ext cx="1236268" cy="2611527"/>
          </a:xfrm>
          <a:prstGeom prst="rect">
            <a:avLst/>
          </a:prstGeom>
          <a:solidFill>
            <a:srgbClr val="CFE3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2B05174-0B2B-0720-60B1-1372ECEC4152}"/>
              </a:ext>
            </a:extLst>
          </p:cNvPr>
          <p:cNvSpPr/>
          <p:nvPr/>
        </p:nvSpPr>
        <p:spPr>
          <a:xfrm>
            <a:off x="9714792" y="3119197"/>
            <a:ext cx="860549" cy="298335"/>
          </a:xfrm>
          <a:prstGeom prst="rect">
            <a:avLst/>
          </a:prstGeom>
          <a:solidFill>
            <a:srgbClr val="B6A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Layer Norm</a:t>
            </a:r>
            <a:endParaRPr kumimoji="1" lang="zh-TW" altLang="en-US" sz="11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EAE4344-0F2F-5225-52B6-DE61378EC32F}"/>
              </a:ext>
            </a:extLst>
          </p:cNvPr>
          <p:cNvSpPr/>
          <p:nvPr/>
        </p:nvSpPr>
        <p:spPr>
          <a:xfrm>
            <a:off x="9526931" y="5036540"/>
            <a:ext cx="1236268" cy="298335"/>
          </a:xfrm>
          <a:prstGeom prst="rect">
            <a:avLst/>
          </a:prstGeom>
          <a:solidFill>
            <a:srgbClr val="FACB9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050" dirty="0">
                <a:solidFill>
                  <a:schemeClr val="tx1"/>
                </a:solidFill>
              </a:rPr>
              <a:t>Text &amp; Position Embed</a:t>
            </a:r>
            <a:endParaRPr kumimoji="1" lang="zh-TW" altLang="en-US" sz="1050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45B3B6-8BD8-F4DA-0AC8-FACED70D0827}"/>
              </a:ext>
            </a:extLst>
          </p:cNvPr>
          <p:cNvSpPr/>
          <p:nvPr/>
        </p:nvSpPr>
        <p:spPr>
          <a:xfrm>
            <a:off x="9714792" y="3725778"/>
            <a:ext cx="860549" cy="298335"/>
          </a:xfrm>
          <a:prstGeom prst="rect">
            <a:avLst/>
          </a:prstGeom>
          <a:solidFill>
            <a:srgbClr val="D6A6B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</a:rPr>
              <a:t>Masked Multi Self Attention</a:t>
            </a:r>
            <a:endParaRPr kumimoji="1"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A5BB09-F427-AAF7-85EF-A3F7C502A876}"/>
              </a:ext>
            </a:extLst>
          </p:cNvPr>
          <p:cNvSpPr/>
          <p:nvPr/>
        </p:nvSpPr>
        <p:spPr>
          <a:xfrm>
            <a:off x="9714791" y="4276770"/>
            <a:ext cx="860549" cy="298335"/>
          </a:xfrm>
          <a:prstGeom prst="rect">
            <a:avLst/>
          </a:prstGeom>
          <a:solidFill>
            <a:srgbClr val="B6A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100" dirty="0">
                <a:solidFill>
                  <a:schemeClr val="tx1"/>
                </a:solidFill>
              </a:rPr>
              <a:t>Layer Norm</a:t>
            </a:r>
            <a:endParaRPr kumimoji="1" lang="zh-TW" altLang="en-US" sz="1100" dirty="0">
              <a:solidFill>
                <a:schemeClr val="tx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DCF0D786-25CD-EBF7-B854-C2A03CAE142A}"/>
              </a:ext>
            </a:extLst>
          </p:cNvPr>
          <p:cNvCxnSpPr>
            <a:stCxn id="23" idx="0"/>
            <a:endCxn id="25" idx="2"/>
          </p:cNvCxnSpPr>
          <p:nvPr/>
        </p:nvCxnSpPr>
        <p:spPr>
          <a:xfrm flipV="1">
            <a:off x="10145065" y="4575105"/>
            <a:ext cx="1" cy="461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B156CA6-2267-D6D1-8867-DEC984E3D351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10145065" y="4024113"/>
            <a:ext cx="2" cy="2424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89DA3C0-143B-751D-DB30-451C894867CE}"/>
              </a:ext>
            </a:extLst>
          </p:cNvPr>
          <p:cNvSpPr txBox="1"/>
          <p:nvPr/>
        </p:nvSpPr>
        <p:spPr>
          <a:xfrm>
            <a:off x="9834904" y="3427493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D17816AF-3F9E-BB23-B9DE-D0EB9CAE1C26}"/>
              </a:ext>
            </a:extLst>
          </p:cNvPr>
          <p:cNvCxnSpPr>
            <a:cxnSpLocks/>
            <a:endCxn id="32" idx="3"/>
          </p:cNvCxnSpPr>
          <p:nvPr/>
        </p:nvCxnSpPr>
        <p:spPr>
          <a:xfrm flipH="1" flipV="1">
            <a:off x="10131170" y="3622685"/>
            <a:ext cx="10008" cy="1117456"/>
          </a:xfrm>
          <a:prstGeom prst="bentConnector3">
            <a:avLst>
              <a:gd name="adj1" fmla="val -513482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F1B61F9-9312-A682-3F40-8621BE5E2FCF}"/>
              </a:ext>
            </a:extLst>
          </p:cNvPr>
          <p:cNvCxnSpPr>
            <a:cxnSpLocks/>
            <a:stCxn id="24" idx="0"/>
            <a:endCxn id="22" idx="2"/>
          </p:cNvCxnSpPr>
          <p:nvPr/>
        </p:nvCxnSpPr>
        <p:spPr>
          <a:xfrm flipV="1">
            <a:off x="10145067" y="3417532"/>
            <a:ext cx="0" cy="30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9485CA0-9FC3-A24B-3FDE-B73DDE01C6D0}"/>
              </a:ext>
            </a:extLst>
          </p:cNvPr>
          <p:cNvSpPr txBox="1"/>
          <p:nvPr/>
        </p:nvSpPr>
        <p:spPr>
          <a:xfrm>
            <a:off x="9844912" y="4661989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EBE4E3C1-5AC2-4F98-D769-7F7C281ED9F9}"/>
              </a:ext>
            </a:extLst>
          </p:cNvPr>
          <p:cNvCxnSpPr>
            <a:cxnSpLocks/>
          </p:cNvCxnSpPr>
          <p:nvPr/>
        </p:nvCxnSpPr>
        <p:spPr>
          <a:xfrm flipV="1">
            <a:off x="10141178" y="2322023"/>
            <a:ext cx="0" cy="3082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C60976BD-0DD3-4529-4C93-29C93133DCA4}"/>
              </a:ext>
            </a:extLst>
          </p:cNvPr>
          <p:cNvSpPr/>
          <p:nvPr/>
        </p:nvSpPr>
        <p:spPr>
          <a:xfrm>
            <a:off x="9700897" y="2630269"/>
            <a:ext cx="860545" cy="253818"/>
          </a:xfrm>
          <a:prstGeom prst="rect">
            <a:avLst/>
          </a:prstGeom>
          <a:solidFill>
            <a:srgbClr val="FEE6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900" dirty="0">
                <a:solidFill>
                  <a:schemeClr val="tx1"/>
                </a:solidFill>
              </a:rPr>
              <a:t>Feed Forward</a:t>
            </a:r>
            <a:endParaRPr kumimoji="1" lang="zh-TW" altLang="en-US" sz="900" dirty="0">
              <a:solidFill>
                <a:schemeClr val="tx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CA5CA91-8735-A725-5F91-C647AC6B007C}"/>
              </a:ext>
            </a:extLst>
          </p:cNvPr>
          <p:cNvSpPr txBox="1"/>
          <p:nvPr/>
        </p:nvSpPr>
        <p:spPr>
          <a:xfrm>
            <a:off x="9834904" y="2299194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50" name="肘形接點 49">
            <a:extLst>
              <a:ext uri="{FF2B5EF4-FFF2-40B4-BE49-F238E27FC236}">
                <a16:creationId xmlns:a16="http://schemas.microsoft.com/office/drawing/2014/main" id="{FC14C9FE-3999-9E17-B86C-7125C39EB59E}"/>
              </a:ext>
            </a:extLst>
          </p:cNvPr>
          <p:cNvCxnSpPr>
            <a:cxnSpLocks/>
            <a:stCxn id="53" idx="3"/>
            <a:endCxn id="49" idx="3"/>
          </p:cNvCxnSpPr>
          <p:nvPr/>
        </p:nvCxnSpPr>
        <p:spPr>
          <a:xfrm flipH="1" flipV="1">
            <a:off x="10131170" y="2494386"/>
            <a:ext cx="13260" cy="1052200"/>
          </a:xfrm>
          <a:prstGeom prst="bentConnector3">
            <a:avLst>
              <a:gd name="adj1" fmla="val -38203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ACAC829A-5A82-6050-65B8-46C7FE163711}"/>
              </a:ext>
            </a:extLst>
          </p:cNvPr>
          <p:cNvSpPr txBox="1"/>
          <p:nvPr/>
        </p:nvSpPr>
        <p:spPr>
          <a:xfrm>
            <a:off x="9848164" y="3351394"/>
            <a:ext cx="296266" cy="390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0E3597D7-1A96-618E-F1A9-4F638FA36FB3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10141178" y="2894333"/>
            <a:ext cx="3889" cy="224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A34B100B-5C61-31B5-9A56-93D8FBC55BBE}"/>
              </a:ext>
            </a:extLst>
          </p:cNvPr>
          <p:cNvSpPr/>
          <p:nvPr/>
        </p:nvSpPr>
        <p:spPr>
          <a:xfrm>
            <a:off x="9969599" y="2416023"/>
            <a:ext cx="153619" cy="1536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+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994CC089-4854-BCE2-9AE3-8C2B3DB7AC0E}"/>
              </a:ext>
            </a:extLst>
          </p:cNvPr>
          <p:cNvSpPr/>
          <p:nvPr/>
        </p:nvSpPr>
        <p:spPr>
          <a:xfrm>
            <a:off x="9976913" y="3540310"/>
            <a:ext cx="153619" cy="153619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200" dirty="0">
                <a:solidFill>
                  <a:schemeClr val="tx1"/>
                </a:solidFill>
              </a:rPr>
              <a:t>+</a:t>
            </a:r>
            <a:endParaRPr kumimoji="1"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19D48922-2C12-4457-0E8C-002173D50C63}"/>
              </a:ext>
            </a:extLst>
          </p:cNvPr>
          <p:cNvSpPr txBox="1"/>
          <p:nvPr/>
        </p:nvSpPr>
        <p:spPr>
          <a:xfrm>
            <a:off x="9644023" y="5601246"/>
            <a:ext cx="882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GPT-2</a:t>
            </a:r>
            <a:endParaRPr kumimoji="1" lang="zh-TW" altLang="en-US" sz="1400" dirty="0"/>
          </a:p>
        </p:txBody>
      </p: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4F639FE9-4CAC-C5BC-D042-E6817DBA0C3A}"/>
              </a:ext>
            </a:extLst>
          </p:cNvPr>
          <p:cNvCxnSpPr>
            <a:cxnSpLocks/>
          </p:cNvCxnSpPr>
          <p:nvPr/>
        </p:nvCxnSpPr>
        <p:spPr>
          <a:xfrm flipV="1">
            <a:off x="9019643" y="2322023"/>
            <a:ext cx="493393" cy="24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7B031FAF-A31D-7EEE-DEA8-2CF88DDD1AAD}"/>
              </a:ext>
            </a:extLst>
          </p:cNvPr>
          <p:cNvCxnSpPr>
            <a:cxnSpLocks/>
          </p:cNvCxnSpPr>
          <p:nvPr/>
        </p:nvCxnSpPr>
        <p:spPr>
          <a:xfrm>
            <a:off x="9019643" y="4857181"/>
            <a:ext cx="493393" cy="7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01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32" grpId="0"/>
      <p:bldP spid="39" grpId="0"/>
      <p:bldP spid="48" grpId="0" animBg="1"/>
      <p:bldP spid="49" grpId="0"/>
      <p:bldP spid="53" grpId="0"/>
      <p:bldP spid="66" grpId="0" animBg="1"/>
      <p:bldP spid="67" grpId="0" animBg="1"/>
      <p:bldP spid="6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3D3A07-349F-FD12-2733-DE2373789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Pre-activation in </a:t>
            </a:r>
            <a:r>
              <a:rPr kumimoji="1" lang="en-US" altLang="zh-TW" dirty="0" err="1"/>
              <a:t>ResNet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DFFB17-32CB-F9B2-83A5-02E5C8ED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779428-7C53-503F-3C72-E72D2B8A6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442" y="1568057"/>
            <a:ext cx="8303116" cy="417314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37792FD-2FD0-C831-698D-F2841F180661}"/>
              </a:ext>
            </a:extLst>
          </p:cNvPr>
          <p:cNvSpPr txBox="1"/>
          <p:nvPr/>
        </p:nvSpPr>
        <p:spPr>
          <a:xfrm>
            <a:off x="2111930" y="5885463"/>
            <a:ext cx="7968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He, </a:t>
            </a:r>
            <a:r>
              <a:rPr kumimoji="1" lang="en" altLang="zh-TW" sz="1200" dirty="0" err="1"/>
              <a:t>Kaiming</a:t>
            </a:r>
            <a:r>
              <a:rPr kumimoji="1" lang="en" altLang="zh-TW" sz="1200" dirty="0"/>
              <a:t>, et al. "Identity mappings in deep residual networks." Computer Vision–ECCV 2016: 14th European Conference, Amsterdam, The Netherlands, October 11–14, 2016, Proceedings, Part IV 14. Springer International Publishing, 2016.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8176E85-1BFC-932B-6F05-FEB9918D05C7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39752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57DE9E-0E18-4997-5BB9-3344BEF96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(2):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模型參數量增加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300846-01D3-8F6E-9E14-32D3F54D4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D894912C-397E-3CAE-C07C-384BE8AD1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1779181"/>
              </p:ext>
            </p:extLst>
          </p:nvPr>
        </p:nvGraphicFramePr>
        <p:xfrm>
          <a:off x="793524" y="2367280"/>
          <a:ext cx="10604952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7492">
                  <a:extLst>
                    <a:ext uri="{9D8B030D-6E8A-4147-A177-3AD203B41FA5}">
                      <a16:colId xmlns:a16="http://schemas.microsoft.com/office/drawing/2014/main" val="101093579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528968421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3392422688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3609061454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1464053508"/>
                    </a:ext>
                  </a:extLst>
                </a:gridCol>
                <a:gridCol w="1767492">
                  <a:extLst>
                    <a:ext uri="{9D8B030D-6E8A-4147-A177-3AD203B41FA5}">
                      <a16:colId xmlns:a16="http://schemas.microsoft.com/office/drawing/2014/main" val="8915457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GPT-1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GPT-2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GPT-2-medium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GPT-2-large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GPT-2-xl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8977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117M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124M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345M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762M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1.5B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648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Number of Layers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36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48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0369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Hidden size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768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768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1024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1280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1600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4141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Vocabulary size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40,478</a:t>
                      </a:r>
                      <a:endParaRPr lang="zh-TW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50,257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0812183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0FE56013-9CAE-A01F-2979-84B15114159B}"/>
              </a:ext>
            </a:extLst>
          </p:cNvPr>
          <p:cNvSpPr txBox="1"/>
          <p:nvPr/>
        </p:nvSpPr>
        <p:spPr>
          <a:xfrm>
            <a:off x="1044154" y="5091380"/>
            <a:ext cx="10103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GPT-1 </a:t>
            </a:r>
            <a:r>
              <a:rPr kumimoji="1" lang="zh-TW" altLang="en-US" dirty="0">
                <a:ea typeface="Microsoft JhengHei" panose="020B0604030504040204" pitchFamily="34" charset="-120"/>
              </a:rPr>
              <a:t>和 </a:t>
            </a:r>
            <a:r>
              <a:rPr kumimoji="1" lang="en-US" altLang="zh-TW" dirty="0">
                <a:ea typeface="Microsoft JhengHei" panose="020B0604030504040204" pitchFamily="34" charset="-120"/>
              </a:rPr>
              <a:t>GPT-2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的參數量差異來自於 </a:t>
            </a:r>
            <a:r>
              <a:rPr kumimoji="1" lang="en-US" altLang="zh-TW" dirty="0">
                <a:ea typeface="Microsoft JhengHei" panose="020B0604030504040204" pitchFamily="34" charset="-120"/>
              </a:rPr>
              <a:t>Vocabulary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GPT-2 </a:t>
            </a:r>
            <a:r>
              <a:rPr kumimoji="1" lang="zh-TW" altLang="en-US" dirty="0">
                <a:ea typeface="Microsoft JhengHei" panose="020B0604030504040204" pitchFamily="34" charset="-120"/>
              </a:rPr>
              <a:t>各尺寸的參數量差異來自於 </a:t>
            </a:r>
            <a:r>
              <a:rPr kumimoji="1" lang="en-US" altLang="zh-TW" dirty="0">
                <a:ea typeface="Microsoft JhengHei" panose="020B0604030504040204" pitchFamily="34" charset="-120"/>
              </a:rPr>
              <a:t>(1) Number of layers (2) hidden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快速查看模型架構設定</a:t>
            </a: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huggingface.co</a:t>
            </a:r>
            <a:r>
              <a:rPr kumimoji="1" lang="en" altLang="zh-TW" dirty="0">
                <a:ea typeface="Microsoft JhengHei" panose="020B0604030504040204" pitchFamily="34" charset="-120"/>
              </a:rPr>
              <a:t>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openai</a:t>
            </a:r>
            <a:r>
              <a:rPr kumimoji="1" lang="en" altLang="zh-TW" dirty="0">
                <a:ea typeface="Microsoft JhengHei" panose="020B0604030504040204" pitchFamily="34" charset="-120"/>
              </a:rPr>
              <a:t>-community/gpt2-xl/blob/main/</a:t>
            </a:r>
            <a:r>
              <a:rPr kumimoji="1" lang="en" altLang="zh-TW" dirty="0" err="1">
                <a:ea typeface="Microsoft JhengHei" panose="020B0604030504040204" pitchFamily="34" charset="-120"/>
              </a:rPr>
              <a:t>config.json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7205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8AEBB-25C4-CAFD-6E60-48C057F8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GPT-2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的改進 </a:t>
            </a:r>
            <a:r>
              <a:rPr kumimoji="1" lang="en-US" altLang="zh-TW" dirty="0"/>
              <a:t>(3): pre-training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資料量更多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26A5EA-110A-CDC0-1BB4-9F9013653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2B29C9-FD36-833B-2112-9471DC306870}"/>
              </a:ext>
            </a:extLst>
          </p:cNvPr>
          <p:cNvSpPr txBox="1"/>
          <p:nvPr/>
        </p:nvSpPr>
        <p:spPr>
          <a:xfrm>
            <a:off x="653142" y="1758099"/>
            <a:ext cx="9390628" cy="2814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論文標題：</a:t>
            </a: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Language models are multi-task learners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使用數量更多、更多元的資料集，可以讓語言模型具備做到更多種任務的能力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(multi-task learners)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GPT-1: </a:t>
            </a:r>
            <a:r>
              <a:rPr kumimoji="1" lang="en" altLang="zh-TW" sz="2000" dirty="0" err="1">
                <a:ea typeface="Microsoft JhengHei" panose="020B0604030504040204" pitchFamily="34" charset="-120"/>
                <a:cs typeface="Times New Roman" panose="02020603050405020304" pitchFamily="18" charset="0"/>
              </a:rPr>
              <a:t>BookCorpus</a:t>
            </a:r>
            <a:r>
              <a:rPr kumimoji="1" lang="en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非常多種書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GPT-2: </a:t>
            </a:r>
            <a:r>
              <a:rPr kumimoji="1" lang="en-US" altLang="zh-TW" sz="2000" dirty="0" err="1">
                <a:ea typeface="Microsoft JhengHei" panose="020B0604030504040204" pitchFamily="34" charset="-120"/>
                <a:cs typeface="Times New Roman" panose="02020603050405020304" pitchFamily="18" charset="0"/>
              </a:rPr>
              <a:t>WebText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約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40GB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，來自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Reddit</a:t>
            </a:r>
            <a:r>
              <a:rPr kumimoji="1" lang="zh-TW" altLang="en-US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上最常被分享的連結</a:t>
            </a:r>
            <a:r>
              <a:rPr kumimoji="1" lang="en-US" altLang="zh-TW" sz="20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  <a:endParaRPr kumimoji="1" lang="en" altLang="zh-TW" sz="20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" altLang="zh-TW" sz="20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6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2197C-1AFC-B4A8-763C-5C7B01311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From GPT-2 to GPT-3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782869-950A-5F17-2663-E365B2742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924F56-9E47-3317-C83E-A71B8EA21211}"/>
              </a:ext>
            </a:extLst>
          </p:cNvPr>
          <p:cNvSpPr txBox="1"/>
          <p:nvPr/>
        </p:nvSpPr>
        <p:spPr>
          <a:xfrm>
            <a:off x="1097279" y="1677524"/>
            <a:ext cx="101152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Use </a:t>
            </a:r>
            <a:r>
              <a:rPr kumimoji="1" lang="en-US" altLang="zh-TW" sz="2000" dirty="0">
                <a:solidFill>
                  <a:srgbClr val="FF0000"/>
                </a:solidFill>
              </a:rPr>
              <a:t>Sparse Transformer </a:t>
            </a:r>
            <a:r>
              <a:rPr kumimoji="1" lang="en-US" altLang="zh-TW" sz="2000" dirty="0"/>
              <a:t>(also developed by </a:t>
            </a:r>
            <a:r>
              <a:rPr kumimoji="1" lang="en-US" altLang="zh-TW" sz="2000" dirty="0" err="1"/>
              <a:t>OpenAI</a:t>
            </a:r>
            <a:r>
              <a:rPr kumimoji="1" lang="en-US" altLang="zh-TW" sz="2000" dirty="0"/>
              <a:t> itself)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Improve self-attention efficiency while maintaining the performance (Child et al., 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Increase model size</a:t>
            </a:r>
            <a:endParaRPr kumimoji="1" lang="zh-TW" altLang="en-US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C56F2E0-204E-442E-5C8F-4200BAFA4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112" y="2678263"/>
            <a:ext cx="9629318" cy="302591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E26613A-F2A7-6328-668B-6F164CD385E0}"/>
              </a:ext>
            </a:extLst>
          </p:cNvPr>
          <p:cNvSpPr txBox="1"/>
          <p:nvPr/>
        </p:nvSpPr>
        <p:spPr>
          <a:xfrm>
            <a:off x="1074420" y="3277284"/>
            <a:ext cx="123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GPT-2-like sizes</a:t>
            </a:r>
            <a:endParaRPr kumimoji="1" lang="zh-TW" altLang="en-US" dirty="0"/>
          </a:p>
        </p:txBody>
      </p:sp>
      <p:sp>
        <p:nvSpPr>
          <p:cNvPr id="8" name="左中括弧 7">
            <a:extLst>
              <a:ext uri="{FF2B5EF4-FFF2-40B4-BE49-F238E27FC236}">
                <a16:creationId xmlns:a16="http://schemas.microsoft.com/office/drawing/2014/main" id="{D0C167D3-3B3E-DA4B-C457-65D6793C7F33}"/>
              </a:ext>
            </a:extLst>
          </p:cNvPr>
          <p:cNvSpPr/>
          <p:nvPr/>
        </p:nvSpPr>
        <p:spPr>
          <a:xfrm>
            <a:off x="2263140" y="3166110"/>
            <a:ext cx="102870" cy="86868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61A9160-0B4D-E723-2368-3D50A62BB279}"/>
              </a:ext>
            </a:extLst>
          </p:cNvPr>
          <p:cNvSpPr/>
          <p:nvPr/>
        </p:nvSpPr>
        <p:spPr>
          <a:xfrm>
            <a:off x="2446021" y="4743449"/>
            <a:ext cx="2103120" cy="254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89886C3-C405-178F-8C8E-5202041F2BDD}"/>
              </a:ext>
            </a:extLst>
          </p:cNvPr>
          <p:cNvSpPr txBox="1"/>
          <p:nvPr/>
        </p:nvSpPr>
        <p:spPr>
          <a:xfrm>
            <a:off x="427776" y="4685856"/>
            <a:ext cx="2103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Common GPT-3 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A50CEA-CF35-E906-314A-BD22A20FE7C8}"/>
              </a:ext>
            </a:extLst>
          </p:cNvPr>
          <p:cNvSpPr txBox="1"/>
          <p:nvPr/>
        </p:nvSpPr>
        <p:spPr>
          <a:xfrm>
            <a:off x="1749723" y="5888509"/>
            <a:ext cx="88140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Child, Rewon, et al. "Generating long sequences with sparse transformers." </a:t>
            </a:r>
            <a:r>
              <a:rPr lang="en" altLang="zh-TW" sz="1200" i="1" dirty="0" err="1"/>
              <a:t>arXiv</a:t>
            </a:r>
            <a:r>
              <a:rPr lang="en" altLang="zh-TW" sz="1200" i="1" dirty="0"/>
              <a:t> preprint arXiv:1904.10509</a:t>
            </a:r>
            <a:r>
              <a:rPr lang="en" altLang="zh-TW" sz="1200" dirty="0"/>
              <a:t> (2019).</a:t>
            </a:r>
          </a:p>
          <a:p>
            <a:r>
              <a:rPr lang="en" altLang="zh-TW" sz="1200" dirty="0"/>
              <a:t>Brown, Tom, et al. "Language models are few-shot learners." Advances in neural information processing systems 33 (2020): 1877-1901.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91D561-2C58-96C3-04C3-93FA4460F2B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088587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D8441-FACB-F63A-DC5D-74C13C96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100" dirty="0"/>
              <a:t>GPT-3: Language Models are Few-Shot Learners</a:t>
            </a:r>
            <a:endParaRPr kumimoji="1" lang="zh-TW" altLang="en-US" sz="41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835E05-F217-EE1C-AE30-59FB89B4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AB47C7B-18E5-8B59-5567-7E15B6DF7968}"/>
              </a:ext>
            </a:extLst>
          </p:cNvPr>
          <p:cNvSpPr txBox="1"/>
          <p:nvPr/>
        </p:nvSpPr>
        <p:spPr>
          <a:xfrm>
            <a:off x="1097280" y="1394460"/>
            <a:ext cx="833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The three settings explored for </a:t>
            </a:r>
            <a:r>
              <a:rPr kumimoji="1" lang="en-US" altLang="zh-TW" dirty="0">
                <a:solidFill>
                  <a:srgbClr val="FF0000"/>
                </a:solidFill>
              </a:rPr>
              <a:t>in-context learning </a:t>
            </a:r>
            <a:r>
              <a:rPr kumimoji="1" lang="en-US" altLang="zh-TW" dirty="0"/>
              <a:t>in the GPT-3 paper: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5C3648F-3256-729F-2034-7364B733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934" y="1940198"/>
            <a:ext cx="4271010" cy="17707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CA9D29C-1BD0-44E8-5F30-B4D70D6C7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933" y="3887348"/>
            <a:ext cx="4271010" cy="210930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53918B0-0279-0CA6-80C0-745207D5D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40198"/>
            <a:ext cx="4698066" cy="294894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87213E2-BDD5-CDE0-10FD-F1E8DA6F9851}"/>
              </a:ext>
            </a:extLst>
          </p:cNvPr>
          <p:cNvSpPr txBox="1"/>
          <p:nvPr/>
        </p:nvSpPr>
        <p:spPr>
          <a:xfrm>
            <a:off x="1742416" y="6104475"/>
            <a:ext cx="88140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Brown, Tom, et al. "Language models are few-shot learners." Advances in neural information processing systems 33 (2020): 1877-1901.</a:t>
            </a:r>
            <a:endParaRPr lang="zh-TW" altLang="en-US" sz="1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BC1DE92-BD7C-0243-EFCF-C7A2C5470CC1}"/>
              </a:ext>
            </a:extLst>
          </p:cNvPr>
          <p:cNvSpPr txBox="1"/>
          <p:nvPr/>
        </p:nvSpPr>
        <p:spPr>
          <a:xfrm>
            <a:off x="5981700" y="5173641"/>
            <a:ext cx="448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rgbClr val="FF0000"/>
                </a:solidFill>
              </a:rPr>
              <a:t>Note that these settings underperform the traditional fine-tuning methods.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17F0A8-66AF-BC4E-926E-586C4D7782B4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084921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0D8441-FACB-F63A-DC5D-74C13C96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100" dirty="0"/>
              <a:t>(Recap) Traditional Fine-tuning</a:t>
            </a:r>
            <a:endParaRPr kumimoji="1" lang="zh-TW" altLang="en-US" sz="41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835E05-F217-EE1C-AE30-59FB89B40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A62C39-6CF7-B649-C544-377BC1100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822"/>
          <a:stretch/>
        </p:blipFill>
        <p:spPr>
          <a:xfrm>
            <a:off x="6126479" y="2521932"/>
            <a:ext cx="4024393" cy="51117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C91A85E-D410-D3EB-EC9C-7DDF79520A26}"/>
              </a:ext>
            </a:extLst>
          </p:cNvPr>
          <p:cNvSpPr txBox="1"/>
          <p:nvPr/>
        </p:nvSpPr>
        <p:spPr>
          <a:xfrm>
            <a:off x="1097280" y="1394460"/>
            <a:ext cx="8332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(Not used for GPT-3, but the other SOTA models like T5)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189C5D3-35AD-F52E-9EB1-1B0366A12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30" b="10728"/>
          <a:stretch/>
        </p:blipFill>
        <p:spPr>
          <a:xfrm>
            <a:off x="1314450" y="2526888"/>
            <a:ext cx="3970021" cy="365603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E5F9F1-6460-59C8-2B88-6638CE23A406}"/>
              </a:ext>
            </a:extLst>
          </p:cNvPr>
          <p:cNvSpPr txBox="1"/>
          <p:nvPr/>
        </p:nvSpPr>
        <p:spPr>
          <a:xfrm>
            <a:off x="6126479" y="2147644"/>
            <a:ext cx="168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Inference Time</a:t>
            </a:r>
            <a:endParaRPr kumimoji="1" lang="zh-TW" altLang="en-US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E9C39B5-5B60-29D3-DB1C-2FC1925F5E8B}"/>
              </a:ext>
            </a:extLst>
          </p:cNvPr>
          <p:cNvSpPr txBox="1"/>
          <p:nvPr/>
        </p:nvSpPr>
        <p:spPr>
          <a:xfrm>
            <a:off x="1390650" y="2152600"/>
            <a:ext cx="1687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Training Time</a:t>
            </a:r>
            <a:endParaRPr kumimoji="1"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8860FFA-418C-00DC-3CED-78C12E63B266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9708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653143" y="1918440"/>
            <a:ext cx="950522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(Recap) BERT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From GPT-1 to GPT-3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InstructGPT</a:t>
            </a:r>
            <a:r>
              <a:rPr kumimoji="1" lang="en-US" altLang="zh-TW" sz="2800" dirty="0"/>
              <a:t> (GPT-3.5)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Reinforcement Learning with </a:t>
            </a:r>
            <a:r>
              <a:rPr kumimoji="1" lang="en-US" altLang="zh-TW" sz="2800"/>
              <a:t>Human Feedback</a:t>
            </a:r>
            <a:endParaRPr kumimoji="1" lang="en-US" altLang="zh-TW" sz="2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BA32A39-6A00-1E27-58C1-429EB689CD82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767031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22716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 err="1"/>
              <a:t>InstructGPT</a:t>
            </a:r>
            <a:endParaRPr lang="zh-TW" altLang="en-US" sz="4400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92CA086-9A65-1C19-A9A2-9E72D62C4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3113116"/>
            <a:ext cx="6492240" cy="2876204"/>
          </a:xfrm>
        </p:spPr>
        <p:txBody>
          <a:bodyPr/>
          <a:lstStyle/>
          <a:p>
            <a:r>
              <a:rPr lang="en" altLang="zh-TW" dirty="0"/>
              <a:t>Ouyang, Long, et al. "</a:t>
            </a:r>
            <a:r>
              <a:rPr lang="en" altLang="zh-TW" dirty="0">
                <a:solidFill>
                  <a:srgbClr val="FF0000"/>
                </a:solidFill>
              </a:rPr>
              <a:t>Training language models to follow instructions with human feedback.</a:t>
            </a:r>
            <a:r>
              <a:rPr lang="en" altLang="zh-TW" dirty="0"/>
              <a:t>" Advances in Neural Information Processing Systems 35 (2022): 27730-27744.</a:t>
            </a:r>
          </a:p>
          <a:p>
            <a:r>
              <a:rPr lang="en" altLang="zh-TW" dirty="0"/>
              <a:t>https://</a:t>
            </a:r>
            <a:r>
              <a:rPr lang="en" altLang="zh-TW" dirty="0" err="1"/>
              <a:t>openai.com</a:t>
            </a:r>
            <a:r>
              <a:rPr lang="en" altLang="zh-TW" dirty="0"/>
              <a:t>/research/instruction-following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39CCAB59-1A35-52CD-FC9B-FA1EEB3DC3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429000"/>
            <a:ext cx="3200400" cy="287620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GPT 3.5</a:t>
            </a:r>
          </a:p>
          <a:p>
            <a:r>
              <a:rPr lang="en-US" altLang="zh-TW" sz="2800" dirty="0"/>
              <a:t>Last </a:t>
            </a:r>
            <a:r>
              <a:rPr lang="en-US" altLang="zh-TW" sz="2800" dirty="0" err="1"/>
              <a:t>OpenAI</a:t>
            </a:r>
            <a:r>
              <a:rPr lang="en-US" altLang="zh-TW" sz="2800" dirty="0"/>
              <a:t> paper before </a:t>
            </a:r>
            <a:r>
              <a:rPr lang="en-US" altLang="zh-TW" sz="2800" dirty="0" err="1"/>
              <a:t>ChatGPT</a:t>
            </a:r>
            <a:endParaRPr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39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D7C56-85A8-B7E2-2ED3-46685F02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61393B5-2B7C-F3F1-69BF-6111E7F25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956" y="378937"/>
            <a:ext cx="8011902" cy="590613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86EB206-89B2-0EEB-6024-28BA739D1DF4}"/>
              </a:ext>
            </a:extLst>
          </p:cNvPr>
          <p:cNvSpPr txBox="1"/>
          <p:nvPr/>
        </p:nvSpPr>
        <p:spPr>
          <a:xfrm>
            <a:off x="609600" y="48675"/>
            <a:ext cx="6625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scholar.google.com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citations?user</a:t>
            </a:r>
            <a:r>
              <a:rPr kumimoji="1" lang="en" altLang="zh-TW" sz="1400" dirty="0"/>
              <a:t>=dOad5HoAAAAJ&amp;hl=</a:t>
            </a:r>
            <a:r>
              <a:rPr kumimoji="1" lang="en" altLang="zh-TW" sz="1400" dirty="0" err="1"/>
              <a:t>en</a:t>
            </a:r>
            <a:endParaRPr kumimoji="1"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4E4B48-0D9D-1A02-07B9-F65CD91D294E}"/>
              </a:ext>
            </a:extLst>
          </p:cNvPr>
          <p:cNvSpPr txBox="1"/>
          <p:nvPr/>
        </p:nvSpPr>
        <p:spPr>
          <a:xfrm>
            <a:off x="9479857" y="2435902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GPT-3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31656F-5851-925C-2707-9AFE40CBD70E}"/>
              </a:ext>
            </a:extLst>
          </p:cNvPr>
          <p:cNvSpPr txBox="1"/>
          <p:nvPr/>
        </p:nvSpPr>
        <p:spPr>
          <a:xfrm>
            <a:off x="9479857" y="3683435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GPT-2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36C7BA-AAE5-CF40-861A-995FBB99F79E}"/>
              </a:ext>
            </a:extLst>
          </p:cNvPr>
          <p:cNvSpPr txBox="1"/>
          <p:nvPr/>
        </p:nvSpPr>
        <p:spPr>
          <a:xfrm>
            <a:off x="9479857" y="3059668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CLIP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36430BC-354B-9CBB-FA59-C5CE49E7A1FA}"/>
              </a:ext>
            </a:extLst>
          </p:cNvPr>
          <p:cNvSpPr txBox="1"/>
          <p:nvPr/>
        </p:nvSpPr>
        <p:spPr>
          <a:xfrm>
            <a:off x="9479857" y="4337182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PPO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37C3FA-4922-C43A-FEBD-189D30DA2A89}"/>
              </a:ext>
            </a:extLst>
          </p:cNvPr>
          <p:cNvSpPr txBox="1"/>
          <p:nvPr/>
        </p:nvSpPr>
        <p:spPr>
          <a:xfrm>
            <a:off x="9479857" y="5798543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GPT-1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4AC2866-5BF1-372C-B100-B06A4F8F9D7C}"/>
              </a:ext>
            </a:extLst>
          </p:cNvPr>
          <p:cNvSpPr txBox="1"/>
          <p:nvPr/>
        </p:nvSpPr>
        <p:spPr>
          <a:xfrm>
            <a:off x="9479857" y="4967625"/>
            <a:ext cx="936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DCGAN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1922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0B5A0-59BC-5F33-B5BF-8A8A5008F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7EE2BE-503A-E20D-3BA8-EF4AA3EFF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>
                <a:ea typeface="新細明體"/>
                <a:cs typeface="Calibri Light"/>
              </a:rPr>
              <a:t>From GPT-3 to GPT-3.5</a:t>
            </a:r>
            <a:endParaRPr lang="zh-TW" altLang="en-US" sz="2400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B0628AC-3C2C-248F-B32F-158CA66BF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22</a:t>
            </a:fld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C40ACF2-A66E-D4EA-7B27-6E9496F4E22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66D287-25E9-3029-A924-C98F457DA65E}"/>
              </a:ext>
            </a:extLst>
          </p:cNvPr>
          <p:cNvSpPr txBox="1"/>
          <p:nvPr/>
        </p:nvSpPr>
        <p:spPr>
          <a:xfrm>
            <a:off x="1097280" y="1680210"/>
            <a:ext cx="961263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model can chat!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means the model can follow </a:t>
            </a:r>
            <a:r>
              <a:rPr kumimoji="1" lang="en-US" altLang="zh-TW" sz="2400" dirty="0">
                <a:solidFill>
                  <a:srgbClr val="FF0000"/>
                </a:solidFill>
              </a:rPr>
              <a:t>human instructions </a:t>
            </a:r>
            <a:r>
              <a:rPr kumimoji="1" lang="en-US" altLang="zh-TW" sz="2400" dirty="0"/>
              <a:t>(</a:t>
            </a:r>
            <a:r>
              <a:rPr kumimoji="1" lang="en-US" altLang="zh-TW" sz="2400" dirty="0" err="1"/>
              <a:t>InstructGPT</a:t>
            </a:r>
            <a:r>
              <a:rPr kumimoji="1" lang="en-US" altLang="zh-TW" sz="2400" dirty="0"/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Old technique: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Language modeling with large corpora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New technique: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R</a:t>
            </a:r>
            <a:r>
              <a:rPr kumimoji="1" lang="en-US" altLang="zh-TW" sz="2400" dirty="0"/>
              <a:t>einforcement </a:t>
            </a:r>
            <a:r>
              <a:rPr kumimoji="1" lang="en-US" altLang="zh-TW" sz="2400" dirty="0">
                <a:solidFill>
                  <a:srgbClr val="FF0000"/>
                </a:solidFill>
              </a:rPr>
              <a:t>L</a:t>
            </a:r>
            <a:r>
              <a:rPr kumimoji="1" lang="en-US" altLang="zh-TW" sz="2400" dirty="0"/>
              <a:t>earning with </a:t>
            </a:r>
            <a:r>
              <a:rPr kumimoji="1" lang="en-US" altLang="zh-TW" sz="2400" dirty="0">
                <a:solidFill>
                  <a:srgbClr val="FF0000"/>
                </a:solidFill>
              </a:rPr>
              <a:t>H</a:t>
            </a:r>
            <a:r>
              <a:rPr kumimoji="1" lang="en-US" altLang="zh-TW" sz="2400" dirty="0"/>
              <a:t>uman 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eedback (RLHF)</a:t>
            </a:r>
            <a:endParaRPr kumimoji="1" lang="zh-TW" altLang="en-US" sz="2400" dirty="0"/>
          </a:p>
        </p:txBody>
      </p:sp>
      <p:sp>
        <p:nvSpPr>
          <p:cNvPr id="4" name="內容版面配置區 5">
            <a:extLst>
              <a:ext uri="{FF2B5EF4-FFF2-40B4-BE49-F238E27FC236}">
                <a16:creationId xmlns:a16="http://schemas.microsoft.com/office/drawing/2014/main" id="{6E2197EC-9111-800F-E666-58FC2A846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1280" y="5829300"/>
            <a:ext cx="6949440" cy="502920"/>
          </a:xfrm>
        </p:spPr>
        <p:txBody>
          <a:bodyPr>
            <a:normAutofit/>
          </a:bodyPr>
          <a:lstStyle/>
          <a:p>
            <a:r>
              <a:rPr lang="en" altLang="zh-TW" sz="1400" dirty="0">
                <a:solidFill>
                  <a:schemeClr val="tx1"/>
                </a:solidFill>
              </a:rPr>
              <a:t>Ouyang, Long, et al. "Training language models to follow instructions with human feedback." Advances in Neural Information Processing Systems 35 (2022): 27730-27744.</a:t>
            </a:r>
          </a:p>
        </p:txBody>
      </p:sp>
    </p:spTree>
    <p:extLst>
      <p:ext uri="{BB962C8B-B14F-4D97-AF65-F5344CB8AC3E}">
        <p14:creationId xmlns:p14="http://schemas.microsoft.com/office/powerpoint/2010/main" val="3332281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Problems of GPT-3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708535" y="1875693"/>
            <a:ext cx="9505224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Making up facts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Outputs are not factual.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Generating biased or toxic 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Not following user instructions</a:t>
            </a:r>
            <a:endParaRPr kumimoji="1" lang="en-US" altLang="zh-TW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B0A072-5E53-7D23-AD2A-C45C33CEE62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635745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650" y="356088"/>
            <a:ext cx="10172700" cy="1033416"/>
          </a:xfrm>
        </p:spPr>
        <p:txBody>
          <a:bodyPr>
            <a:noAutofit/>
          </a:bodyPr>
          <a:lstStyle/>
          <a:p>
            <a:r>
              <a:rPr kumimoji="1" lang="en" altLang="zh-TW" sz="4000" dirty="0"/>
              <a:t>GPT-3 examples</a:t>
            </a:r>
            <a:r>
              <a:rPr kumimoji="1" lang="en" altLang="zh-TW" sz="4000" baseline="30000" dirty="0"/>
              <a:t>[1] </a:t>
            </a:r>
            <a:r>
              <a:rPr kumimoji="1" lang="en" altLang="zh-TW" sz="4000" dirty="0"/>
              <a:t>in generating biased or toxic text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716030" y="1826937"/>
            <a:ext cx="9505224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Biased text generated from the GPT-3 model [1]: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“</a:t>
            </a:r>
            <a:r>
              <a:rPr kumimoji="1" lang="en-US" altLang="zh-TW" sz="2400" dirty="0">
                <a:solidFill>
                  <a:srgbClr val="0070C0"/>
                </a:solidFill>
              </a:rPr>
              <a:t>Muslim</a:t>
            </a:r>
            <a:r>
              <a:rPr kumimoji="1" lang="en-US" altLang="zh-TW" sz="2400" dirty="0"/>
              <a:t>” was analogized to “</a:t>
            </a:r>
            <a:r>
              <a:rPr kumimoji="1" lang="en-US" altLang="zh-TW" sz="2400" dirty="0">
                <a:solidFill>
                  <a:srgbClr val="0070C0"/>
                </a:solidFill>
              </a:rPr>
              <a:t>terrorist</a:t>
            </a:r>
            <a:r>
              <a:rPr kumimoji="1" lang="en-US" altLang="zh-TW" sz="2400" dirty="0"/>
              <a:t>” in 23% of test cases.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0070C0"/>
                </a:solidFill>
              </a:rPr>
              <a:t>Female-sounding</a:t>
            </a:r>
            <a:r>
              <a:rPr kumimoji="1" lang="en-US" altLang="zh-TW" sz="2400" dirty="0"/>
              <a:t> names were more often associated with stories about </a:t>
            </a:r>
            <a:r>
              <a:rPr kumimoji="1" lang="en-US" altLang="zh-TW" sz="2400" dirty="0">
                <a:solidFill>
                  <a:srgbClr val="0070C0"/>
                </a:solidFill>
              </a:rPr>
              <a:t>family</a:t>
            </a:r>
            <a:r>
              <a:rPr kumimoji="1" lang="en-US" altLang="zh-TW" sz="2400" dirty="0"/>
              <a:t> and </a:t>
            </a:r>
            <a:r>
              <a:rPr kumimoji="1" lang="en-US" altLang="zh-TW" sz="2400" dirty="0">
                <a:solidFill>
                  <a:srgbClr val="0070C0"/>
                </a:solidFill>
              </a:rPr>
              <a:t>appearance</a:t>
            </a:r>
            <a:r>
              <a:rPr kumimoji="1" lang="en-US" altLang="zh-TW" sz="2400" dirty="0"/>
              <a:t>, and described as </a:t>
            </a:r>
            <a:r>
              <a:rPr kumimoji="1" lang="en-US" altLang="zh-TW" sz="2400" dirty="0">
                <a:solidFill>
                  <a:srgbClr val="0070C0"/>
                </a:solidFill>
              </a:rPr>
              <a:t>less powerful than masculine characters</a:t>
            </a:r>
            <a:r>
              <a:rPr kumimoji="1" lang="en-US" altLang="zh-TW" sz="2400" dirty="0"/>
              <a:t>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448326-AA13-82EF-04A6-327CC119B2B8}"/>
              </a:ext>
            </a:extLst>
          </p:cNvPr>
          <p:cNvSpPr txBox="1"/>
          <p:nvPr/>
        </p:nvSpPr>
        <p:spPr>
          <a:xfrm>
            <a:off x="2859824" y="5764192"/>
            <a:ext cx="64723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[1] </a:t>
            </a:r>
            <a:r>
              <a:rPr kumimoji="1" lang="en" altLang="zh-TW" sz="1400" dirty="0" err="1"/>
              <a:t>Weidinger</a:t>
            </a:r>
            <a:r>
              <a:rPr kumimoji="1" lang="en" altLang="zh-TW" sz="1400" dirty="0"/>
              <a:t>, Laura, et al. "Ethical and social risks of harm from language models." </a:t>
            </a:r>
            <a:r>
              <a:rPr kumimoji="1" lang="en" altLang="zh-TW" sz="1400" dirty="0" err="1"/>
              <a:t>arXiv</a:t>
            </a:r>
            <a:r>
              <a:rPr kumimoji="1" lang="en" altLang="zh-TW" sz="1400" dirty="0"/>
              <a:t> preprint arXiv:2112.04359 (2021). by DeepMind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6D9C6D-D703-9F7B-241B-176E415CA383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535297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0C463C-55E3-8C7A-F5B5-CFEF5A30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Reason that causes the issues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F40C80-8033-B967-7D80-4EA2FD84A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06C546F-B58E-E664-96F6-2E8C4BF2A1A5}"/>
              </a:ext>
            </a:extLst>
          </p:cNvPr>
          <p:cNvSpPr txBox="1"/>
          <p:nvPr/>
        </p:nvSpPr>
        <p:spPr>
          <a:xfrm>
            <a:off x="1998559" y="3578191"/>
            <a:ext cx="8194876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Not able to control </a:t>
            </a:r>
            <a:r>
              <a:rPr kumimoji="1" lang="en-US" altLang="zh-TW" sz="2400" b="1" dirty="0"/>
              <a:t>making up facts</a:t>
            </a:r>
            <a:r>
              <a:rPr kumimoji="1" lang="en-US" altLang="zh-TW" sz="2400" dirty="0"/>
              <a:t> and </a:t>
            </a:r>
            <a:r>
              <a:rPr kumimoji="1" lang="en-US" altLang="zh-TW" sz="2400" b="1" dirty="0"/>
              <a:t>errors</a:t>
            </a:r>
            <a:r>
              <a:rPr kumimoji="1" lang="en-US" altLang="zh-TW" sz="2400" dirty="0"/>
              <a:t> (e.g. selecting the precise word from a set of synonyms).</a:t>
            </a:r>
            <a:r>
              <a:rPr kumimoji="1" lang="en-US" altLang="zh-TW" sz="2400" baseline="30000" dirty="0"/>
              <a:t> [2]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E448326-AA13-82EF-04A6-327CC119B2B8}"/>
              </a:ext>
            </a:extLst>
          </p:cNvPr>
          <p:cNvSpPr txBox="1"/>
          <p:nvPr/>
        </p:nvSpPr>
        <p:spPr>
          <a:xfrm>
            <a:off x="2859822" y="6059725"/>
            <a:ext cx="64723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[2] </a:t>
            </a:r>
            <a:r>
              <a:rPr kumimoji="1" lang="en" altLang="zh-TW" sz="1400" dirty="0" err="1"/>
              <a:t>Stiennon</a:t>
            </a:r>
            <a:r>
              <a:rPr kumimoji="1" lang="en" altLang="zh-TW" sz="1400" dirty="0"/>
              <a:t>, Nisan, et al. "Learning to summarize with human feedback." NIPS (2020)</a:t>
            </a:r>
            <a:endParaRPr kumimoji="1" lang="zh-TW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AC9EBCE-9794-57BE-3800-C3194C38952E}"/>
                  </a:ext>
                </a:extLst>
              </p:cNvPr>
              <p:cNvSpPr txBox="1"/>
              <p:nvPr/>
            </p:nvSpPr>
            <p:spPr>
              <a:xfrm>
                <a:off x="3188643" y="1988326"/>
                <a:ext cx="5847370" cy="1377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kumimoji="1" lang="en-US" altLang="zh-TW" sz="2400" dirty="0"/>
                  <a:t>Maximum likelihood objective for training GPT: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400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8AC9EBCE-9794-57BE-3800-C3194C389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8643" y="1988326"/>
                <a:ext cx="5847370" cy="1377493"/>
              </a:xfrm>
              <a:prstGeom prst="rect">
                <a:avLst/>
              </a:prstGeom>
              <a:blipFill>
                <a:blip r:embed="rId2"/>
                <a:stretch>
                  <a:fillRect l="-3254" t="-62385" r="-2169" b="-1339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9460F195-CC53-5CC7-DBF6-0E85333D5696}"/>
              </a:ext>
            </a:extLst>
          </p:cNvPr>
          <p:cNvSpPr txBox="1"/>
          <p:nvPr/>
        </p:nvSpPr>
        <p:spPr>
          <a:xfrm>
            <a:off x="2361594" y="5051703"/>
            <a:ext cx="8194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Language models are </a:t>
            </a:r>
            <a:r>
              <a:rPr kumimoji="1" lang="en" altLang="zh-TW" sz="2400" dirty="0">
                <a:solidFill>
                  <a:srgbClr val="FF0000"/>
                </a:solidFill>
              </a:rPr>
              <a:t>not aligned </a:t>
            </a:r>
            <a:r>
              <a:rPr kumimoji="1" lang="en" altLang="zh-TW" sz="2400" dirty="0"/>
              <a:t>to human instructions (inputs).</a:t>
            </a:r>
            <a:endParaRPr kumimoji="1" lang="zh-TW" altLang="en-US" sz="2400" dirty="0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FCDF023F-ADC1-E198-3BBE-45B9329150DC}"/>
              </a:ext>
            </a:extLst>
          </p:cNvPr>
          <p:cNvSpPr/>
          <p:nvPr/>
        </p:nvSpPr>
        <p:spPr>
          <a:xfrm>
            <a:off x="1770927" y="5111613"/>
            <a:ext cx="370390" cy="34184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31A8F24-3DB8-E953-38D3-A47D3CF8A6F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765993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F477125-CE9C-EA6D-E6F9-51BEC39A91E1}"/>
              </a:ext>
            </a:extLst>
          </p:cNvPr>
          <p:cNvSpPr/>
          <p:nvPr/>
        </p:nvSpPr>
        <p:spPr>
          <a:xfrm>
            <a:off x="1215342" y="2777923"/>
            <a:ext cx="2372810" cy="1701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2247DF2-3E69-60DA-8E81-3E7D9ADFFA8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6747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7CAD1B-4D39-AFAC-C818-652BFB5D3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Supervised Fine-Tuning (SFT)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491C9-F4C1-919B-5088-2E8AD0B2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18E459-0A2B-5569-535D-66384E3E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03" y="3237129"/>
            <a:ext cx="2250783" cy="123697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725DD58-8C22-4917-5FB7-3D8E9991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727" y="3059086"/>
            <a:ext cx="1862877" cy="1605506"/>
          </a:xfrm>
          <a:prstGeom prst="rect">
            <a:avLst/>
          </a:prstGeom>
        </p:spPr>
      </p:pic>
      <p:sp>
        <p:nvSpPr>
          <p:cNvPr id="9" name="圓角矩形 8">
            <a:extLst>
              <a:ext uri="{FF2B5EF4-FFF2-40B4-BE49-F238E27FC236}">
                <a16:creationId xmlns:a16="http://schemas.microsoft.com/office/drawing/2014/main" id="{5B1CD877-367C-8611-9AA6-032ABC3D1EE0}"/>
              </a:ext>
            </a:extLst>
          </p:cNvPr>
          <p:cNvSpPr/>
          <p:nvPr/>
        </p:nvSpPr>
        <p:spPr>
          <a:xfrm>
            <a:off x="9203860" y="421562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52202B-4823-50BF-78D3-C29576316E7D}"/>
              </a:ext>
            </a:extLst>
          </p:cNvPr>
          <p:cNvSpPr txBox="1"/>
          <p:nvPr/>
        </p:nvSpPr>
        <p:spPr>
          <a:xfrm>
            <a:off x="1366986" y="1841788"/>
            <a:ext cx="6144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Prompt and Desired Answers</a:t>
            </a:r>
          </a:p>
          <a:p>
            <a:pPr algn="ctr"/>
            <a:r>
              <a:rPr kumimoji="1" lang="en-US" altLang="zh-TW" sz="2400" b="1" dirty="0"/>
              <a:t>(what humans want an AI model to output.)</a:t>
            </a:r>
            <a:endParaRPr kumimoji="1" lang="zh-TW" altLang="en-US" sz="2400" b="1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B93FCD09-2BB9-54EF-C1CB-0523706A7B1F}"/>
              </a:ext>
            </a:extLst>
          </p:cNvPr>
          <p:cNvCxnSpPr>
            <a:cxnSpLocks/>
          </p:cNvCxnSpPr>
          <p:nvPr/>
        </p:nvCxnSpPr>
        <p:spPr>
          <a:xfrm>
            <a:off x="7014258" y="4662158"/>
            <a:ext cx="201061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39789D7-ED22-C8BB-FAD9-66DF701F18B4}"/>
              </a:ext>
            </a:extLst>
          </p:cNvPr>
          <p:cNvSpPr txBox="1"/>
          <p:nvPr/>
        </p:nvSpPr>
        <p:spPr>
          <a:xfrm>
            <a:off x="979517" y="3429000"/>
            <a:ext cx="153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(1) Answers written by hired labelers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C3626BD-6652-506A-4EFF-1D447F2E44BA}"/>
              </a:ext>
            </a:extLst>
          </p:cNvPr>
          <p:cNvSpPr txBox="1"/>
          <p:nvPr/>
        </p:nvSpPr>
        <p:spPr>
          <a:xfrm>
            <a:off x="979516" y="4827560"/>
            <a:ext cx="1535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(2) User data from </a:t>
            </a:r>
            <a:r>
              <a:rPr kumimoji="1" lang="en-US" altLang="zh-TW" dirty="0" err="1"/>
              <a:t>OpenAI</a:t>
            </a:r>
            <a:r>
              <a:rPr kumimoji="1" lang="en-US" altLang="zh-TW" dirty="0"/>
              <a:t> Playground</a:t>
            </a:r>
            <a:endParaRPr kumimoji="1" lang="zh-TW" altLang="en-US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E0445DC3-27FE-AC0D-CD8C-A74CF6675DA9}"/>
              </a:ext>
            </a:extLst>
          </p:cNvPr>
          <p:cNvSpPr/>
          <p:nvPr/>
        </p:nvSpPr>
        <p:spPr>
          <a:xfrm>
            <a:off x="2675182" y="4827560"/>
            <a:ext cx="2008623" cy="895511"/>
          </a:xfrm>
          <a:prstGeom prst="roundRect">
            <a:avLst/>
          </a:prstGeom>
          <a:solidFill>
            <a:srgbClr val="BED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User input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9314100F-1D9D-FC90-9AB3-7515085E1357}"/>
              </a:ext>
            </a:extLst>
          </p:cNvPr>
          <p:cNvSpPr/>
          <p:nvPr/>
        </p:nvSpPr>
        <p:spPr>
          <a:xfrm>
            <a:off x="4902249" y="4820549"/>
            <a:ext cx="2008623" cy="89551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 Output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21C71C8-BCC5-C09E-C774-CE1D348E2881}"/>
              </a:ext>
            </a:extLst>
          </p:cNvPr>
          <p:cNvSpPr txBox="1"/>
          <p:nvPr/>
        </p:nvSpPr>
        <p:spPr>
          <a:xfrm>
            <a:off x="7060558" y="4090720"/>
            <a:ext cx="1871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/>
              <a:t>Train GPT-3</a:t>
            </a:r>
            <a:endParaRPr kumimoji="1" lang="zh-TW" altLang="en-US" sz="28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7D6FFC-5340-3BD4-7FEB-80F6AC9FB34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75175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658AD-4854-C938-AB6D-BB237CC5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Supervised Fine-Tuning (SFT)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35C22C-5EA7-884C-CC6E-3D99DF19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D5360B3D-D8E9-7928-B89D-C6351719D30F}"/>
              </a:ext>
            </a:extLst>
          </p:cNvPr>
          <p:cNvSpPr/>
          <p:nvPr/>
        </p:nvSpPr>
        <p:spPr>
          <a:xfrm>
            <a:off x="1104996" y="2639029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0150254-879B-2232-7B6B-7E6B6B455533}"/>
              </a:ext>
            </a:extLst>
          </p:cNvPr>
          <p:cNvSpPr/>
          <p:nvPr/>
        </p:nvSpPr>
        <p:spPr>
          <a:xfrm>
            <a:off x="4692349" y="4062091"/>
            <a:ext cx="1965960" cy="834390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Language Model</a:t>
            </a: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GPT-3)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接點 8">
            <a:extLst>
              <a:ext uri="{FF2B5EF4-FFF2-40B4-BE49-F238E27FC236}">
                <a16:creationId xmlns:a16="http://schemas.microsoft.com/office/drawing/2014/main" id="{CB61CB32-9CA6-53A2-A3DD-C0E720408378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3179417" y="2966354"/>
            <a:ext cx="1076328" cy="19495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7C62BEF-0439-752F-5D18-E1D9271E7D1A}"/>
              </a:ext>
            </a:extLst>
          </p:cNvPr>
          <p:cNvSpPr/>
          <p:nvPr/>
        </p:nvSpPr>
        <p:spPr>
          <a:xfrm>
            <a:off x="7715945" y="4097322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Oppenheimer is the father of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D973CB3-D879-20E2-63B6-08EFC8F50172}"/>
              </a:ext>
            </a:extLst>
          </p:cNvPr>
          <p:cNvSpPr/>
          <p:nvPr/>
        </p:nvSpPr>
        <p:spPr>
          <a:xfrm>
            <a:off x="7715944" y="2639029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Julius Robert Oppenheimer is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B96801-E2B0-577A-D26F-6861321BBED5}"/>
              </a:ext>
            </a:extLst>
          </p:cNvPr>
          <p:cNvSpPr txBox="1"/>
          <p:nvPr/>
        </p:nvSpPr>
        <p:spPr>
          <a:xfrm>
            <a:off x="2019395" y="2228533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Prompt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7B7A6C-5252-E432-6502-81E2161D5CFF}"/>
              </a:ext>
            </a:extLst>
          </p:cNvPr>
          <p:cNvSpPr txBox="1"/>
          <p:nvPr/>
        </p:nvSpPr>
        <p:spPr>
          <a:xfrm>
            <a:off x="7715944" y="2228533"/>
            <a:ext cx="32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Ground-truths (human-written)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C70096-1639-53D6-7C84-96005A8049ED}"/>
              </a:ext>
            </a:extLst>
          </p:cNvPr>
          <p:cNvSpPr txBox="1"/>
          <p:nvPr/>
        </p:nvSpPr>
        <p:spPr>
          <a:xfrm>
            <a:off x="7715944" y="4942781"/>
            <a:ext cx="32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Model Prediction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08261E44-A236-92BB-55AE-D4220307A25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658309" y="4479286"/>
            <a:ext cx="10576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792E5F3-3E0D-4F69-27A7-04E292149C17}"/>
              </a:ext>
            </a:extLst>
          </p:cNvPr>
          <p:cNvCxnSpPr>
            <a:cxnSpLocks/>
          </p:cNvCxnSpPr>
          <p:nvPr/>
        </p:nvCxnSpPr>
        <p:spPr>
          <a:xfrm flipV="1">
            <a:off x="9338334" y="3510025"/>
            <a:ext cx="0" cy="47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2712545-EB83-E2C5-33C2-92EFD9046D64}"/>
              </a:ext>
            </a:extLst>
          </p:cNvPr>
          <p:cNvCxnSpPr>
            <a:cxnSpLocks/>
          </p:cNvCxnSpPr>
          <p:nvPr/>
        </p:nvCxnSpPr>
        <p:spPr>
          <a:xfrm flipH="1">
            <a:off x="9479159" y="3510025"/>
            <a:ext cx="0" cy="47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0F66BA5-9E68-7B6F-330A-2590609FF3BF}"/>
              </a:ext>
            </a:extLst>
          </p:cNvPr>
          <p:cNvSpPr txBox="1"/>
          <p:nvPr/>
        </p:nvSpPr>
        <p:spPr>
          <a:xfrm>
            <a:off x="8032323" y="3571790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Optimize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33CF7-E9FB-3AD3-1E8B-ED6458185781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942782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0" y="2312180"/>
            <a:ext cx="449329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Plain: arbitrary task</a:t>
            </a:r>
            <a:endParaRPr kumimoji="1" lang="en-US" altLang="zh-TW" sz="2400" baseline="30000" dirty="0">
              <a:solidFill>
                <a:srgbClr val="FF0000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Use-cases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CA8E2BF0-0BE0-7970-8428-3E546F6A95FD}"/>
              </a:ext>
            </a:extLst>
          </p:cNvPr>
          <p:cNvSpPr/>
          <p:nvPr/>
        </p:nvSpPr>
        <p:spPr>
          <a:xfrm>
            <a:off x="5908491" y="2408360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F5B02687-5781-30F9-E381-AE4B6067AE8C}"/>
              </a:ext>
            </a:extLst>
          </p:cNvPr>
          <p:cNvSpPr/>
          <p:nvPr/>
        </p:nvSpPr>
        <p:spPr>
          <a:xfrm>
            <a:off x="5908491" y="3913070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Julius Robert Oppenheimer is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C9C06B1-42E6-6BF7-9E71-6585142EC18B}"/>
              </a:ext>
            </a:extLst>
          </p:cNvPr>
          <p:cNvSpPr txBox="1"/>
          <p:nvPr/>
        </p:nvSpPr>
        <p:spPr>
          <a:xfrm>
            <a:off x="9266952" y="4110368"/>
            <a:ext cx="2145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Written by labelers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6F705E0-36D4-D3E0-A729-7C31CAAF084D}"/>
              </a:ext>
            </a:extLst>
          </p:cNvPr>
          <p:cNvSpPr txBox="1"/>
          <p:nvPr/>
        </p:nvSpPr>
        <p:spPr>
          <a:xfrm>
            <a:off x="9079953" y="2602381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Prompt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CE99065-52F9-0B53-D684-A4ADED9DA622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19296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</a:t>
            </a:r>
            <a:r>
              <a:rPr kumimoji="1" lang="en-US" altLang="zh-TW" dirty="0"/>
              <a:t> pre-training</a:t>
            </a:r>
            <a:r>
              <a:rPr kumimoji="1" lang="zh-TW" altLang="en-US" dirty="0"/>
              <a:t>，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</a:t>
            </a:r>
            <a:r>
              <a:rPr kumimoji="1" lang="zh-TW" altLang="en-US" dirty="0"/>
              <a:t> </a:t>
            </a:r>
            <a:r>
              <a:rPr kumimoji="1" lang="en-US" altLang="zh-TW" dirty="0"/>
              <a:t>Fine-tuning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2133897" y="2727701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6956157" y="2727702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cxnSp>
        <p:nvCxnSpPr>
          <p:cNvPr id="7" name="Google Shape;195;p17">
            <a:extLst>
              <a:ext uri="{FF2B5EF4-FFF2-40B4-BE49-F238E27FC236}">
                <a16:creationId xmlns:a16="http://schemas.microsoft.com/office/drawing/2014/main" id="{A42C9718-A3A1-C827-6BE8-93B311EC9440}"/>
              </a:ext>
            </a:extLst>
          </p:cNvPr>
          <p:cNvCxnSpPr>
            <a:cxnSpLocks/>
          </p:cNvCxnSpPr>
          <p:nvPr/>
        </p:nvCxnSpPr>
        <p:spPr>
          <a:xfrm>
            <a:off x="5176731" y="3399151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1622452" y="4533254"/>
            <a:ext cx="35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6444711" y="4533254"/>
            <a:ext cx="36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(Down-stream tasks, </a:t>
            </a:r>
            <a:r>
              <a:rPr kumimoji="1" lang="zh-TW" altLang="en-US" dirty="0">
                <a:ea typeface="Microsoft JhengHei" panose="020B0604030504040204" pitchFamily="34" charset="-120"/>
              </a:rPr>
              <a:t>下游任務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</p:spTree>
    <p:extLst>
      <p:ext uri="{BB962C8B-B14F-4D97-AF65-F5344CB8AC3E}">
        <p14:creationId xmlns:p14="http://schemas.microsoft.com/office/powerpoint/2010/main" val="3023047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0" y="2312180"/>
            <a:ext cx="4493292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Plain: arbitrary task</a:t>
            </a:r>
            <a:endParaRPr kumimoji="1" lang="en-US" altLang="zh-TW" sz="2400" baseline="30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Use-cases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6B41E4-F0EC-23D3-8460-85045145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375" y="1964708"/>
            <a:ext cx="6017449" cy="370105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D0799DA-9AB8-4D57-F1D3-2681907CC11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223959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707CC6-7587-F493-24C2-4D9B61AB9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Prompts and Answers Written by Labelers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60622E3-AD89-AA2D-F836-D8CD3A78D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AB5EA6B-7783-8C2D-93D1-0D363E443B61}"/>
              </a:ext>
            </a:extLst>
          </p:cNvPr>
          <p:cNvSpPr txBox="1"/>
          <p:nvPr/>
        </p:nvSpPr>
        <p:spPr>
          <a:xfrm>
            <a:off x="1097281" y="2312180"/>
            <a:ext cx="293071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Plain: arbitrary task</a:t>
            </a:r>
            <a:endParaRPr kumimoji="1" lang="en-US" altLang="zh-TW" sz="2400" baseline="300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Few: few pairs of instructions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Use-cases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6093BA-8B2D-E656-DDCD-21BBFBEC3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387" y="2222475"/>
            <a:ext cx="6679207" cy="306553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EC76F2-A2F7-7771-4D0E-7911348FADBA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9910436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2ADCE5-3932-981E-E944-CFA0AAC463E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4167867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4F6EFB-BE0A-60C2-FF32-7DA4522F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-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C8341A-E507-D103-D240-C8A9B799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BFA364E-1AF0-0719-0EB9-39A28528E22E}"/>
              </a:ext>
            </a:extLst>
          </p:cNvPr>
          <p:cNvSpPr txBox="1"/>
          <p:nvPr/>
        </p:nvSpPr>
        <p:spPr>
          <a:xfrm>
            <a:off x="1211580" y="1805940"/>
            <a:ext cx="698373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Reinforcement learning is learning what to do.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A.k.a. How to map situations to </a:t>
            </a:r>
            <a:r>
              <a:rPr kumimoji="1" lang="en" altLang="zh-TW" sz="2400" u="sng" dirty="0"/>
              <a:t>actions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solidFill>
                  <a:srgbClr val="FF0000"/>
                </a:solidFill>
              </a:rPr>
              <a:t>Goal: To maximize a numerical reward signal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700EAE8-F2D6-44E2-587D-C03D7DBB065B}"/>
              </a:ext>
            </a:extLst>
          </p:cNvPr>
          <p:cNvSpPr txBox="1"/>
          <p:nvPr/>
        </p:nvSpPr>
        <p:spPr>
          <a:xfrm>
            <a:off x="1440922" y="3739978"/>
            <a:ext cx="686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hlinkClick r:id="rId2"/>
              </a:rPr>
              <a:t>Super Mario training</a:t>
            </a:r>
            <a:r>
              <a:rPr kumimoji="1" lang="en-US" altLang="zh-TW" dirty="0"/>
              <a:t> (Learns through trial and error)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FEF371-792B-ACA5-1CAC-B2C9AC5B0DFE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476706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7C426-22C9-2369-C106-950BD30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Atari – a common environment for RL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46FD7D-8BEE-DC04-1C89-D8CCDF03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C6F15F-30C4-8CF6-8340-D1F7688B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7" y="2184670"/>
            <a:ext cx="5133507" cy="33681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9806E9-D72C-DF86-6A01-A4C51E6D1033}"/>
              </a:ext>
            </a:extLst>
          </p:cNvPr>
          <p:cNvSpPr txBox="1"/>
          <p:nvPr/>
        </p:nvSpPr>
        <p:spPr>
          <a:xfrm>
            <a:off x="2403780" y="6348023"/>
            <a:ext cx="7384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Figure from: Mnih, Volodymyr, et al. "Playing atari with deep reinforcement learning." NIPS (2013).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D4408C-F8E1-A4D9-D5F5-BAE09AC5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11" y="3290602"/>
            <a:ext cx="2875341" cy="17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68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4C390-1277-2526-1D21-CC97931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TW" sz="4000" dirty="0"/>
              <a:t>Supervised Learning vs. Reinforcement Learning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CCA2F-1AB9-56F1-3847-40119778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01E1FC-C992-051F-B961-3CF5187D8D58}"/>
              </a:ext>
            </a:extLst>
          </p:cNvPr>
          <p:cNvSpPr txBox="1"/>
          <p:nvPr/>
        </p:nvSpPr>
        <p:spPr>
          <a:xfrm>
            <a:off x="1268729" y="1840230"/>
            <a:ext cx="9943753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In supervised learning, the goal is to </a:t>
            </a:r>
            <a:r>
              <a:rPr kumimoji="1" lang="en" altLang="zh-TW" sz="2800" dirty="0">
                <a:solidFill>
                  <a:srgbClr val="FF0000"/>
                </a:solidFill>
              </a:rPr>
              <a:t>minimize the expected error from the label</a:t>
            </a:r>
            <a:r>
              <a:rPr kumimoji="1" lang="en" altLang="zh-TW" sz="28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In reinforcement learning, the goal is to maximize </a:t>
            </a:r>
            <a:r>
              <a:rPr kumimoji="1" lang="en" altLang="zh-TW" sz="2800" dirty="0">
                <a:solidFill>
                  <a:srgbClr val="FF0000"/>
                </a:solidFill>
              </a:rPr>
              <a:t>sum of reward</a:t>
            </a:r>
            <a:r>
              <a:rPr kumimoji="1" lang="en" altLang="zh-TW" sz="2800" dirty="0"/>
              <a:t>. </a:t>
            </a:r>
            <a:r>
              <a:rPr kumimoji="1" lang="en" altLang="zh-TW" sz="2800" dirty="0">
                <a:solidFill>
                  <a:srgbClr val="FF0000"/>
                </a:solidFill>
              </a:rPr>
              <a:t>More flexibility </a:t>
            </a:r>
            <a:r>
              <a:rPr kumimoji="1" lang="en" altLang="zh-TW" sz="2800" dirty="0"/>
              <a:t>can be brought to align with humans.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A15845-7B8F-11AB-9D22-6E4F57CD5D76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0586826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4C390-1277-2526-1D21-CC97931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TW" sz="4000" dirty="0"/>
              <a:t>Supervised Learning vs. Reinforcement Learning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CCA2F-1AB9-56F1-3847-40119778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01E1FC-C992-051F-B961-3CF5187D8D58}"/>
              </a:ext>
            </a:extLst>
          </p:cNvPr>
          <p:cNvSpPr txBox="1"/>
          <p:nvPr/>
        </p:nvSpPr>
        <p:spPr>
          <a:xfrm>
            <a:off x="669202" y="1476210"/>
            <a:ext cx="4622326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800" dirty="0"/>
              <a:t>Tell me a story about Muslim </a:t>
            </a:r>
            <a:endParaRPr kumimoji="1"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AA15845-7B8F-11AB-9D22-6E4F57CD5D76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245500-3284-26C3-1A35-3F416648F1B1}"/>
              </a:ext>
            </a:extLst>
          </p:cNvPr>
          <p:cNvSpPr txBox="1"/>
          <p:nvPr/>
        </p:nvSpPr>
        <p:spPr>
          <a:xfrm>
            <a:off x="2176385" y="2676303"/>
            <a:ext cx="6230286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“</a:t>
            </a:r>
            <a:r>
              <a:rPr kumimoji="1" lang="en-US" altLang="zh-TW" sz="1800" dirty="0">
                <a:solidFill>
                  <a:srgbClr val="0070C0"/>
                </a:solidFill>
              </a:rPr>
              <a:t>Muslim</a:t>
            </a:r>
            <a:r>
              <a:rPr kumimoji="1" lang="en-US" altLang="zh-TW" sz="1800" dirty="0"/>
              <a:t>” was analogized to “</a:t>
            </a:r>
            <a:r>
              <a:rPr kumimoji="1" lang="en-US" altLang="zh-TW" sz="1800" dirty="0">
                <a:solidFill>
                  <a:srgbClr val="0070C0"/>
                </a:solidFill>
              </a:rPr>
              <a:t>terrorist</a:t>
            </a:r>
            <a:r>
              <a:rPr kumimoji="1" lang="en-US" altLang="zh-TW" sz="1800" dirty="0"/>
              <a:t>” in 23% of test cases.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BEDF35-FD53-8C0E-59FE-EFEA4BA21D1E}"/>
              </a:ext>
            </a:extLst>
          </p:cNvPr>
          <p:cNvSpPr txBox="1"/>
          <p:nvPr/>
        </p:nvSpPr>
        <p:spPr>
          <a:xfrm>
            <a:off x="1507926" y="2606499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6B219B-894E-591E-1091-76FC5709EE91}"/>
              </a:ext>
            </a:extLst>
          </p:cNvPr>
          <p:cNvSpPr txBox="1"/>
          <p:nvPr/>
        </p:nvSpPr>
        <p:spPr>
          <a:xfrm>
            <a:off x="9060140" y="2242933"/>
            <a:ext cx="1268854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b="1" dirty="0"/>
              <a:t>Label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3B2C99-CBC8-B84C-E27B-A48C9D7056C4}"/>
              </a:ext>
            </a:extLst>
          </p:cNvPr>
          <p:cNvSpPr txBox="1"/>
          <p:nvPr/>
        </p:nvSpPr>
        <p:spPr>
          <a:xfrm>
            <a:off x="4126208" y="2211432"/>
            <a:ext cx="1637197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b="1" dirty="0"/>
              <a:t>Response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2CC27C-F915-2551-5252-24AB3549AF99}"/>
              </a:ext>
            </a:extLst>
          </p:cNvPr>
          <p:cNvSpPr txBox="1"/>
          <p:nvPr/>
        </p:nvSpPr>
        <p:spPr>
          <a:xfrm>
            <a:off x="9255012" y="2671164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0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3D3A45-695F-1A27-700B-0BD661B77882}"/>
              </a:ext>
            </a:extLst>
          </p:cNvPr>
          <p:cNvSpPr txBox="1"/>
          <p:nvPr/>
        </p:nvSpPr>
        <p:spPr>
          <a:xfrm>
            <a:off x="2241029" y="3174218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the most common word to represent God.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10BE2E-2062-B20C-92ED-8FCE00D0EC52}"/>
              </a:ext>
            </a:extLst>
          </p:cNvPr>
          <p:cNvSpPr txBox="1"/>
          <p:nvPr/>
        </p:nvSpPr>
        <p:spPr>
          <a:xfrm>
            <a:off x="1507926" y="3104414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4DFFFAD-53A3-E53E-E3E5-1DA6A7EC1175}"/>
              </a:ext>
            </a:extLst>
          </p:cNvPr>
          <p:cNvSpPr txBox="1"/>
          <p:nvPr/>
        </p:nvSpPr>
        <p:spPr>
          <a:xfrm>
            <a:off x="9255012" y="3169079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1</a:t>
            </a:r>
            <a:endParaRPr kumimoji="1" lang="en-US" altLang="zh-TW" sz="1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D91B34-1277-5E41-5583-77E2A9EFBF1F}"/>
              </a:ext>
            </a:extLst>
          </p:cNvPr>
          <p:cNvSpPr txBox="1"/>
          <p:nvPr/>
        </p:nvSpPr>
        <p:spPr>
          <a:xfrm>
            <a:off x="1954976" y="4248127"/>
            <a:ext cx="462232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b="1" dirty="0"/>
              <a:t>Reinforcement learning</a:t>
            </a:r>
            <a:endParaRPr kumimoji="1" lang="zh-TW" altLang="en-US" sz="2000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66EEA58-F545-D3C5-64FE-3473BB81217C}"/>
              </a:ext>
            </a:extLst>
          </p:cNvPr>
          <p:cNvSpPr txBox="1"/>
          <p:nvPr/>
        </p:nvSpPr>
        <p:spPr>
          <a:xfrm>
            <a:off x="2241029" y="3679952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unique and singular.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B2BBA02-AFE1-405C-1110-D640C4B21108}"/>
              </a:ext>
            </a:extLst>
          </p:cNvPr>
          <p:cNvSpPr txBox="1"/>
          <p:nvPr/>
        </p:nvSpPr>
        <p:spPr>
          <a:xfrm>
            <a:off x="1507926" y="3610148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0EB1526-34D2-D941-7644-A5142B3AAC35}"/>
              </a:ext>
            </a:extLst>
          </p:cNvPr>
          <p:cNvSpPr txBox="1"/>
          <p:nvPr/>
        </p:nvSpPr>
        <p:spPr>
          <a:xfrm>
            <a:off x="9255012" y="3679952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1</a:t>
            </a:r>
            <a:endParaRPr kumimoji="1" lang="en-US" altLang="zh-TW" sz="18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00112E6-D934-990A-592E-4F4DF192AF5F}"/>
              </a:ext>
            </a:extLst>
          </p:cNvPr>
          <p:cNvSpPr txBox="1"/>
          <p:nvPr/>
        </p:nvSpPr>
        <p:spPr>
          <a:xfrm>
            <a:off x="2144063" y="4844654"/>
            <a:ext cx="6230286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“</a:t>
            </a:r>
            <a:r>
              <a:rPr kumimoji="1" lang="en-US" altLang="zh-TW" sz="1800" dirty="0">
                <a:solidFill>
                  <a:srgbClr val="0070C0"/>
                </a:solidFill>
              </a:rPr>
              <a:t>Muslim</a:t>
            </a:r>
            <a:r>
              <a:rPr kumimoji="1" lang="en-US" altLang="zh-TW" sz="1800" dirty="0"/>
              <a:t>” was analogized to “</a:t>
            </a:r>
            <a:r>
              <a:rPr kumimoji="1" lang="en-US" altLang="zh-TW" sz="1800" dirty="0">
                <a:solidFill>
                  <a:srgbClr val="0070C0"/>
                </a:solidFill>
              </a:rPr>
              <a:t>terrorist</a:t>
            </a:r>
            <a:r>
              <a:rPr kumimoji="1" lang="en-US" altLang="zh-TW" sz="1800" dirty="0"/>
              <a:t>” in 23% of test cases.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4FD1A2E-56EB-1C3E-7D59-EDC7C675562A}"/>
              </a:ext>
            </a:extLst>
          </p:cNvPr>
          <p:cNvSpPr txBox="1"/>
          <p:nvPr/>
        </p:nvSpPr>
        <p:spPr>
          <a:xfrm>
            <a:off x="1475604" y="4774850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CEDC710-C33A-1D43-73A7-BDEF28FF20CA}"/>
              </a:ext>
            </a:extLst>
          </p:cNvPr>
          <p:cNvSpPr txBox="1"/>
          <p:nvPr/>
        </p:nvSpPr>
        <p:spPr>
          <a:xfrm>
            <a:off x="9222690" y="4839515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0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F626786-0F84-88C9-78DE-5F3B9C894CB7}"/>
              </a:ext>
            </a:extLst>
          </p:cNvPr>
          <p:cNvSpPr txBox="1"/>
          <p:nvPr/>
        </p:nvSpPr>
        <p:spPr>
          <a:xfrm>
            <a:off x="2208707" y="5342569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the most common word to represent God.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26863AB-8A08-ADD5-C050-A15C26C16934}"/>
              </a:ext>
            </a:extLst>
          </p:cNvPr>
          <p:cNvSpPr txBox="1"/>
          <p:nvPr/>
        </p:nvSpPr>
        <p:spPr>
          <a:xfrm>
            <a:off x="1475604" y="5272765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14E4E19-9878-D9BC-6BEE-AB1E09DB3556}"/>
              </a:ext>
            </a:extLst>
          </p:cNvPr>
          <p:cNvSpPr txBox="1"/>
          <p:nvPr/>
        </p:nvSpPr>
        <p:spPr>
          <a:xfrm>
            <a:off x="9222690" y="5337430"/>
            <a:ext cx="1106304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9.8</a:t>
            </a:r>
            <a:endParaRPr kumimoji="1" lang="en-US" altLang="zh-TW" sz="18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CB0D71F-FFD0-9530-DEC1-85E02F6D86CD}"/>
              </a:ext>
            </a:extLst>
          </p:cNvPr>
          <p:cNvSpPr txBox="1"/>
          <p:nvPr/>
        </p:nvSpPr>
        <p:spPr>
          <a:xfrm>
            <a:off x="2208707" y="5848303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unique and singular.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AF3AD5C-6AF1-4651-163C-F360F038B742}"/>
              </a:ext>
            </a:extLst>
          </p:cNvPr>
          <p:cNvSpPr txBox="1"/>
          <p:nvPr/>
        </p:nvSpPr>
        <p:spPr>
          <a:xfrm>
            <a:off x="1475604" y="5778499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64C893E-E48C-6EEB-897A-98AFCEFA3C20}"/>
              </a:ext>
            </a:extLst>
          </p:cNvPr>
          <p:cNvSpPr txBox="1"/>
          <p:nvPr/>
        </p:nvSpPr>
        <p:spPr>
          <a:xfrm>
            <a:off x="9222689" y="5848303"/>
            <a:ext cx="1023087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7.9</a:t>
            </a:r>
            <a:endParaRPr kumimoji="1" lang="en-US" altLang="zh-TW" sz="18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32411A0-477C-ABA9-E95A-D155D21A7057}"/>
              </a:ext>
            </a:extLst>
          </p:cNvPr>
          <p:cNvSpPr/>
          <p:nvPr/>
        </p:nvSpPr>
        <p:spPr>
          <a:xfrm>
            <a:off x="9376348" y="4774850"/>
            <a:ext cx="952646" cy="1758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EB903CB-50AB-1434-32FC-C8BBC7499A45}"/>
              </a:ext>
            </a:extLst>
          </p:cNvPr>
          <p:cNvSpPr txBox="1"/>
          <p:nvPr/>
        </p:nvSpPr>
        <p:spPr>
          <a:xfrm>
            <a:off x="9916489" y="5155968"/>
            <a:ext cx="1599814" cy="8803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b="1" dirty="0">
                <a:solidFill>
                  <a:srgbClr val="FF0000"/>
                </a:solidFill>
              </a:rPr>
              <a:t>More flexible!</a:t>
            </a:r>
          </a:p>
        </p:txBody>
      </p:sp>
    </p:spTree>
    <p:extLst>
      <p:ext uri="{BB962C8B-B14F-4D97-AF65-F5344CB8AC3E}">
        <p14:creationId xmlns:p14="http://schemas.microsoft.com/office/powerpoint/2010/main" val="298112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1" grpId="0" animBg="1"/>
      <p:bldP spid="5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C63F23-3D8D-7AAD-5ACE-DDE9EF77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RL Terms to NLP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4CAAC7F-3C58-CD0E-E24F-CDF19EFA6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0559654-FBC9-0A2A-01C2-394CAF6D7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966" y="2140283"/>
            <a:ext cx="2791911" cy="18318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F071E3B-723E-B37C-F878-A0EEECE70C7A}"/>
              </a:ext>
            </a:extLst>
          </p:cNvPr>
          <p:cNvSpPr txBox="1"/>
          <p:nvPr/>
        </p:nvSpPr>
        <p:spPr>
          <a:xfrm>
            <a:off x="1097280" y="4092599"/>
            <a:ext cx="3390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from: </a:t>
            </a:r>
            <a:r>
              <a:rPr kumimoji="1" lang="en" altLang="zh-TW" sz="1200" dirty="0" err="1"/>
              <a:t>Mnih</a:t>
            </a:r>
            <a:r>
              <a:rPr kumimoji="1" lang="en" altLang="zh-TW" sz="1200" dirty="0"/>
              <a:t>, Volodymyr, et al. "Playing </a:t>
            </a:r>
            <a:r>
              <a:rPr kumimoji="1" lang="en" altLang="zh-TW" sz="1200" dirty="0" err="1"/>
              <a:t>atari</a:t>
            </a:r>
            <a:r>
              <a:rPr kumimoji="1" lang="en" altLang="zh-TW" sz="1200" dirty="0"/>
              <a:t> with deep reinforcement learning." NIPS (2013).</a:t>
            </a:r>
            <a:endParaRPr kumimoji="1" lang="zh-TW" altLang="en-US" sz="12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48C1CF8-0C7D-BFF3-8010-9658B176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034" y="4674757"/>
            <a:ext cx="1689411" cy="1033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885F290B-D4C1-A76D-5511-27B7C47F92E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838474" y="1970166"/>
              <a:ext cx="6317206" cy="3688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06">
                      <a:extLst>
                        <a:ext uri="{9D8B030D-6E8A-4147-A177-3AD203B41FA5}">
                          <a16:colId xmlns:a16="http://schemas.microsoft.com/office/drawing/2014/main" val="1603228869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2327761206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16471629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 breakout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Prompting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57145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Agent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Model (e.g., CNN)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GPT-3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355333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Environment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Human-written prompts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26914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State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TW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kumimoji="1"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Screen image at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TW" sz="2000" dirty="0"/>
                            <a:t>Input tokens at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523928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Action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n-US" altLang="zh-TW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kumimoji="1" lang="en-US" altLang="zh-TW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Up, down, left, right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From vocabulary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19029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" altLang="zh-TW" sz="20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Policy</a:t>
                          </a:r>
                          <a:r>
                            <a:rPr lang="en-US" altLang="zh-TW" sz="20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kumimoji="1" lang="el-GR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π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How to move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Conditional generation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8524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Reward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Scored by 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We need to build by ourselves.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69148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9">
                <a:extLst>
                  <a:ext uri="{FF2B5EF4-FFF2-40B4-BE49-F238E27FC236}">
                    <a16:creationId xmlns:a16="http://schemas.microsoft.com/office/drawing/2014/main" id="{885F290B-D4C1-A76D-5511-27B7C47F92E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6821526"/>
                  </p:ext>
                </p:extLst>
              </p:nvPr>
            </p:nvGraphicFramePr>
            <p:xfrm>
              <a:off x="4838474" y="1970166"/>
              <a:ext cx="6317206" cy="3688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97306">
                      <a:extLst>
                        <a:ext uri="{9D8B030D-6E8A-4147-A177-3AD203B41FA5}">
                          <a16:colId xmlns:a16="http://schemas.microsoft.com/office/drawing/2014/main" val="1603228869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2327761206"/>
                        </a:ext>
                      </a:extLst>
                    </a:gridCol>
                    <a:gridCol w="2359950">
                      <a:extLst>
                        <a:ext uri="{9D8B030D-6E8A-4147-A177-3AD203B41FA5}">
                          <a16:colId xmlns:a16="http://schemas.microsoft.com/office/drawing/2014/main" val="1647162941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pPr algn="l"/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 breakout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Prompting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0571453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Agent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Model (e.g., CNN)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GPT-3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5355333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/>
                            <a:t>Environment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Human-written prompts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2691403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90323" r="-297619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67380" t="-390323" r="-100535" b="-4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68280" t="-390323" r="-1075" b="-4870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239283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490323" r="-297619" b="-3870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Up, down, left, right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From vocabulary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98190295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326786" r="-297619" b="-1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How to move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Conditional generation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190852403"/>
                      </a:ext>
                    </a:extLst>
                  </a:tr>
                  <a:tr h="7010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4"/>
                          <a:stretch>
                            <a:fillRect t="-434545" r="-297619" b="-163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" altLang="zh-TW" sz="2000" dirty="0"/>
                            <a:t>Scored by Atari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We need to build by ourselves.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36691489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51DE6B77-1C57-2DE2-DF58-F97D4D1FC859}"/>
              </a:ext>
            </a:extLst>
          </p:cNvPr>
          <p:cNvSpPr txBox="1"/>
          <p:nvPr/>
        </p:nvSpPr>
        <p:spPr>
          <a:xfrm>
            <a:off x="3235390" y="5246508"/>
            <a:ext cx="868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/>
              <a:t>Atari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9D57F5D-6817-5A33-D18D-1ACB0C6410F0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88112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ADF41A9-0495-4442-CED2-5D37AC5EBB74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510538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DFDA2-AB77-CC1F-AE5C-5D91875D1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a reward model?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B874DF-68A4-C56E-6DB6-FA319616A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86C3A7-CF01-36DE-0936-7964186AAC3A}"/>
              </a:ext>
            </a:extLst>
          </p:cNvPr>
          <p:cNvSpPr txBox="1"/>
          <p:nvPr/>
        </p:nvSpPr>
        <p:spPr>
          <a:xfrm>
            <a:off x="1250341" y="1932424"/>
            <a:ext cx="9691318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Again. Model outputs should be close to what humans' desire.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We need to train the model to act like humans.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Therefore, we need a </a:t>
            </a:r>
            <a:r>
              <a:rPr kumimoji="1" lang="en-US" altLang="zh-TW" sz="2800" dirty="0">
                <a:solidFill>
                  <a:srgbClr val="FF0000"/>
                </a:solidFill>
              </a:rPr>
              <a:t>scorer</a:t>
            </a:r>
            <a:r>
              <a:rPr kumimoji="1" lang="en-US" altLang="zh-TW" sz="2800" dirty="0"/>
              <a:t> to judge how well a model responds to an input prompt.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Human scorers are good, but an </a:t>
            </a:r>
            <a:r>
              <a:rPr kumimoji="1" lang="en-US" altLang="zh-TW" sz="2800" dirty="0">
                <a:solidFill>
                  <a:srgbClr val="FF0000"/>
                </a:solidFill>
              </a:rPr>
              <a:t>automatic</a:t>
            </a:r>
            <a:r>
              <a:rPr kumimoji="1" lang="en-US" altLang="zh-TW" sz="2800" dirty="0"/>
              <a:t> scorer is better.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029FD28-9CEB-1FFE-A9E0-4773B1F9A79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38728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5A725-871F-F170-5FFC-E0E72A1A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kumimoji="1" lang="en-US" altLang="zh-TW" dirty="0"/>
              <a:t>GPT-1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FDA9A-C7AF-9393-A70E-34FDA5C5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F5A8163E-1FDE-2FA3-DFF6-FCE84A6C66AA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90F04C3-9C5F-AC99-0814-4A334A7E2C0C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79F952B-35C8-6E32-C4B6-0D6DD049A2E7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B69D3D4-0ABF-D9AC-09DA-28582FC4FFD2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900B6CD7-0470-3935-D576-56007E3AEFDB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52B09829-C0CE-3589-F0A4-ECA1A7CAF1C2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AC98C352-446C-FA11-9453-3436D12F064B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262645ED-7743-F04A-0E0C-70C42B17D7F2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E957CFC2-DBFF-C859-EE07-716F3F16E430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4D7BC70-D5B5-3167-C7E1-F5F77C12637A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5F76F07-D02F-5301-BADC-8F78145D325C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18AE5876-7078-1ED8-251E-EED541F68BBC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7E1CD367-EA01-5491-616A-68160E65A452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062F140-AFA0-DE0F-FDA1-439AA4D4FDE5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1725C00-1C45-4205-50EE-F86C120EF371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內容版面配置區 2">
                <a:extLst>
                  <a:ext uri="{FF2B5EF4-FFF2-40B4-BE49-F238E27FC236}">
                    <a16:creationId xmlns:a16="http://schemas.microsoft.com/office/drawing/2014/main" id="{8E3FD6DD-7512-055D-7AC8-34A696715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1007" y="1818802"/>
                <a:ext cx="10058400" cy="1244437"/>
              </a:xfrm>
            </p:spPr>
            <p:txBody>
              <a:bodyPr vert="horz" lIns="0" tIns="45720" rIns="0" bIns="45720" rtlCol="0" anchor="t">
                <a:normAutofit/>
              </a:bodyPr>
              <a:lstStyle/>
              <a:p>
                <a:pPr indent="-360000">
                  <a:spcAft>
                    <a:spcPts val="6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+mn-lt"/>
                  </a:rPr>
                  <a:t>只用 </a:t>
                </a:r>
                <a:r>
                  <a:rPr lang="en-US" altLang="zh-TW" sz="2400" dirty="0">
                    <a:ea typeface="新細明體" panose="02020500000000000000" pitchFamily="18" charset="-120"/>
                    <a:cs typeface="+mn-lt"/>
                  </a:rPr>
                  <a:t>Transformer 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新細明體" panose="02020500000000000000" pitchFamily="18" charset="-120"/>
                    <a:cs typeface="+mn-lt"/>
                  </a:rPr>
                  <a:t>decoder</a:t>
                </a:r>
                <a:r>
                  <a:rPr lang="en-US" altLang="zh-TW" sz="2400" dirty="0">
                    <a:ea typeface="新細明體" panose="02020500000000000000" pitchFamily="18" charset="-120"/>
                    <a:cs typeface="+mn-lt"/>
                  </a:rPr>
                  <a:t> layers</a:t>
                </a:r>
              </a:p>
              <a:p>
                <a:pPr indent="-360000">
                  <a:spcAft>
                    <a:spcPts val="600"/>
                  </a:spcAft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kumimoji="1" lang="zh-TW" altLang="en-US" sz="24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訓練模型最大化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每個時間點的</a:t>
                </a:r>
                <a:r>
                  <a:rPr kumimoji="1" lang="zh-TW" altLang="en-US" sz="24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機率</a:t>
                </a:r>
                <a:r>
                  <a:rPr kumimoji="1" lang="zh-TW" altLang="en-US" sz="2400" b="0" dirty="0"/>
                  <a:t>：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25" name="內容版面配置區 2">
                <a:extLst>
                  <a:ext uri="{FF2B5EF4-FFF2-40B4-BE49-F238E27FC236}">
                    <a16:creationId xmlns:a16="http://schemas.microsoft.com/office/drawing/2014/main" id="{8E3FD6DD-7512-055D-7AC8-34A696715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1007" y="1818802"/>
                <a:ext cx="10058400" cy="1244437"/>
              </a:xfrm>
              <a:blipFill>
                <a:blip r:embed="rId2"/>
                <a:stretch>
                  <a:fillRect l="-1765" t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D46E187F-EFF5-BC9E-775A-3FAA8E9630B4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B973087F-D5AA-614E-35E8-8AD39F7D1F8D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302E38AF-BEF4-ADD8-A4B3-A213558F48F0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A1C2BF65-554B-10A6-BF5D-B033613F79D7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48BE69A-D212-859E-DFD3-A73940EE4874}"/>
              </a:ext>
            </a:extLst>
          </p:cNvPr>
          <p:cNvSpPr txBox="1"/>
          <p:nvPr/>
        </p:nvSpPr>
        <p:spPr>
          <a:xfrm>
            <a:off x="5669280" y="1393148"/>
            <a:ext cx="590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Radford, Alec, et al. "Improving language understanding by generative pre-training." (2018).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81DA8BE-769F-6974-7836-671C1B48A80D}"/>
                  </a:ext>
                </a:extLst>
              </p:cNvPr>
              <p:cNvSpPr txBox="1"/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81DA8BE-769F-6974-7836-671C1B48A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圓角矩形 26">
            <a:extLst>
              <a:ext uri="{FF2B5EF4-FFF2-40B4-BE49-F238E27FC236}">
                <a16:creationId xmlns:a16="http://schemas.microsoft.com/office/drawing/2014/main" id="{6A32C037-7A29-208E-99FF-F025F9664A81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2FFDCCBE-C7E6-A457-ED62-BD73C911B4BD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4062331F-3228-E224-EBAF-EB18EE006EAC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64FAD9-940F-0F58-8CFE-EA2FC674E8C2}"/>
                  </a:ext>
                </a:extLst>
              </p:cNvPr>
              <p:cNvSpPr txBox="1"/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64FAD9-940F-0F58-8CFE-EA2FC674E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圓角矩形 30">
            <a:extLst>
              <a:ext uri="{FF2B5EF4-FFF2-40B4-BE49-F238E27FC236}">
                <a16:creationId xmlns:a16="http://schemas.microsoft.com/office/drawing/2014/main" id="{0B3BC3AC-6236-DB6B-7C50-5D9CFF48A15E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1F324E03-97A1-C850-8832-B9A673551040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F8C34C9E-B63F-C96C-1312-C1A7D1619A0A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0B4BB25D-F565-D990-9BED-9BDCE14FDD97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51B3ECBA-916E-6DC4-FC1C-051F0F3E036A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CB926947-A3B9-C3D5-63A2-C24AAD5C8EC0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8F71E7CE-34D7-076F-E61A-3B7A08D657C8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1BE06579-FFEC-0997-0F36-0E520DA0883D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F0E9C93D-D50C-15BD-BEA9-1FAEC0A0EB09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CC628A12-1C3B-BEAD-ED33-87D85FF9BA80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F7FB523F-B504-0596-912C-4D51746B3196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986E7453-13EA-42FC-517B-392449FC283E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B1C64BB2-956A-FBFE-9895-80F590FBD13F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2113B8EC-5C95-6DF9-8108-335167FAB0C7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箭頭接點 53">
            <a:extLst>
              <a:ext uri="{FF2B5EF4-FFF2-40B4-BE49-F238E27FC236}">
                <a16:creationId xmlns:a16="http://schemas.microsoft.com/office/drawing/2014/main" id="{8B1126BB-AF34-0D2C-0D38-50A229767CC9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EA90DF1-28F2-9A5D-4D43-A411FEB047F0}"/>
                  </a:ext>
                </a:extLst>
              </p:cNvPr>
              <p:cNvSpPr txBox="1"/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2EA90DF1-28F2-9A5D-4D43-A411FEB0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A1567F1-E713-ACC7-9D67-08F162CC6023}"/>
                  </a:ext>
                </a:extLst>
              </p:cNvPr>
              <p:cNvSpPr txBox="1"/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A1567F1-E713-ACC7-9D67-08F162CC6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91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7" grpId="1" animBg="1"/>
      <p:bldP spid="29" grpId="0" animBg="1"/>
      <p:bldP spid="30" grpId="0"/>
      <p:bldP spid="31" grpId="0" animBg="1"/>
      <p:bldP spid="32" grpId="0" animBg="1"/>
      <p:bldP spid="34" grpId="0" animBg="1"/>
      <p:bldP spid="35" grpId="0" animBg="1"/>
      <p:bldP spid="36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/>
      <p:bldP spid="5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圓角矩形 12">
            <a:extLst>
              <a:ext uri="{FF2B5EF4-FFF2-40B4-BE49-F238E27FC236}">
                <a16:creationId xmlns:a16="http://schemas.microsoft.com/office/drawing/2014/main" id="{943BBFA5-D0A8-22D5-2B00-419CCBE71805}"/>
              </a:ext>
            </a:extLst>
          </p:cNvPr>
          <p:cNvSpPr/>
          <p:nvPr/>
        </p:nvSpPr>
        <p:spPr>
          <a:xfrm>
            <a:off x="3982375" y="260759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1EB062E-C21A-8AB8-F6E2-83A2C9783C1A}"/>
              </a:ext>
            </a:extLst>
          </p:cNvPr>
          <p:cNvSpPr/>
          <p:nvPr/>
        </p:nvSpPr>
        <p:spPr>
          <a:xfrm>
            <a:off x="3881833" y="273820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BF163D0-723E-0FB6-7180-D39F5E48F9C2}"/>
              </a:ext>
            </a:extLst>
          </p:cNvPr>
          <p:cNvSpPr/>
          <p:nvPr/>
        </p:nvSpPr>
        <p:spPr>
          <a:xfrm>
            <a:off x="3781291" y="2902747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D571F6A-175B-8F7E-A586-F08AC941D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Data Preparation for Reward Model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560517-09AC-0A69-D39B-58A98111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75C62537-C1F6-4EF5-E8E5-0C8C7F6AD267}"/>
              </a:ext>
            </a:extLst>
          </p:cNvPr>
          <p:cNvSpPr/>
          <p:nvPr/>
        </p:nvSpPr>
        <p:spPr>
          <a:xfrm>
            <a:off x="1097280" y="3067292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EED904B-A78A-93E9-CBB1-EA7C85A8DF5B}"/>
              </a:ext>
            </a:extLst>
          </p:cNvPr>
          <p:cNvSpPr/>
          <p:nvPr/>
        </p:nvSpPr>
        <p:spPr>
          <a:xfrm>
            <a:off x="3680749" y="3067292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248DB7B-E862-8D8D-B4C5-3AD787236638}"/>
              </a:ext>
            </a:extLst>
          </p:cNvPr>
          <p:cNvCxnSpPr>
            <a:cxnSpLocks/>
          </p:cNvCxnSpPr>
          <p:nvPr/>
        </p:nvCxnSpPr>
        <p:spPr>
          <a:xfrm>
            <a:off x="2766350" y="3339667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>
            <a:extLst>
              <a:ext uri="{FF2B5EF4-FFF2-40B4-BE49-F238E27FC236}">
                <a16:creationId xmlns:a16="http://schemas.microsoft.com/office/drawing/2014/main" id="{C7DED196-7E5C-66ED-7282-E2C5D16F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345" y="2298277"/>
            <a:ext cx="2896698" cy="2006803"/>
          </a:xfrm>
          <a:prstGeom prst="rect">
            <a:avLst/>
          </a:prstGeom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CBC28541-FD5B-C9A3-AD85-449E7E68CD13}"/>
              </a:ext>
            </a:extLst>
          </p:cNvPr>
          <p:cNvCxnSpPr>
            <a:cxnSpLocks/>
          </p:cNvCxnSpPr>
          <p:nvPr/>
        </p:nvCxnSpPr>
        <p:spPr>
          <a:xfrm>
            <a:off x="6414304" y="3339667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D2AEDF-9936-6BDC-2B9A-8A792BA49A55}"/>
              </a:ext>
            </a:extLst>
          </p:cNvPr>
          <p:cNvSpPr txBox="1"/>
          <p:nvPr/>
        </p:nvSpPr>
        <p:spPr>
          <a:xfrm>
            <a:off x="3839166" y="1903386"/>
            <a:ext cx="220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Different generations of SFT models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5A2574-26A2-9E4F-2364-738AA5A1E7F5}"/>
              </a:ext>
            </a:extLst>
          </p:cNvPr>
          <p:cNvSpPr txBox="1"/>
          <p:nvPr/>
        </p:nvSpPr>
        <p:spPr>
          <a:xfrm>
            <a:off x="7775846" y="1903386"/>
            <a:ext cx="22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Model responses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1596A51-9590-A08B-B99F-216B8B87FBAE}"/>
              </a:ext>
            </a:extLst>
          </p:cNvPr>
          <p:cNvSpPr/>
          <p:nvPr/>
        </p:nvSpPr>
        <p:spPr>
          <a:xfrm>
            <a:off x="3949581" y="5221285"/>
            <a:ext cx="1807539" cy="555585"/>
          </a:xfrm>
          <a:prstGeom prst="rect">
            <a:avLst/>
          </a:prstGeom>
          <a:solidFill>
            <a:srgbClr val="BED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Rankings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F4AC7E89-165E-A5A6-912C-2BDB3450537A}"/>
              </a:ext>
            </a:extLst>
          </p:cNvPr>
          <p:cNvCxnSpPr>
            <a:cxnSpLocks/>
            <a:stCxn id="10" idx="3"/>
            <a:endCxn id="18" idx="1"/>
          </p:cNvCxnSpPr>
          <p:nvPr/>
        </p:nvCxnSpPr>
        <p:spPr>
          <a:xfrm flipH="1">
            <a:off x="3949581" y="3301679"/>
            <a:ext cx="6363462" cy="2197399"/>
          </a:xfrm>
          <a:prstGeom prst="bentConnector5">
            <a:avLst>
              <a:gd name="adj1" fmla="val -5411"/>
              <a:gd name="adj2" fmla="val 66511"/>
              <a:gd name="adj3" fmla="val 10923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401C6241-4D18-772B-F63E-B409B12AD230}"/>
              </a:ext>
            </a:extLst>
          </p:cNvPr>
          <p:cNvSpPr txBox="1"/>
          <p:nvPr/>
        </p:nvSpPr>
        <p:spPr>
          <a:xfrm>
            <a:off x="1702969" y="4682304"/>
            <a:ext cx="166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Ranked by labelers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BCFA237-E000-2E29-4C2F-74576EB35120}"/>
              </a:ext>
            </a:extLst>
          </p:cNvPr>
          <p:cNvSpPr txBox="1"/>
          <p:nvPr/>
        </p:nvSpPr>
        <p:spPr>
          <a:xfrm>
            <a:off x="6002802" y="5256669"/>
            <a:ext cx="2056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(E.g., D&gt;A&gt;B=C)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951A9F-AB05-CFFE-8FD6-F7F57EF4AA0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642766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C97BD9-DFA7-8129-5ED5-344A8F39C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Reward Model 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96CFFF-2E72-13CC-D3DC-701E86947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0EE442-6DFB-EDB8-BE54-188BCFE8A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135" y="1516284"/>
            <a:ext cx="2340392" cy="4589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E81949-07B2-44DA-ED80-DB07C4BAB03C}"/>
                  </a:ext>
                </a:extLst>
              </p:cNvPr>
              <p:cNvSpPr txBox="1"/>
              <p:nvPr/>
            </p:nvSpPr>
            <p:spPr>
              <a:xfrm>
                <a:off x="7344136" y="1886672"/>
                <a:ext cx="363433" cy="4199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kumimoji="1" lang="en-US" altLang="zh-TW" sz="20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kumimoji="1"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E81949-07B2-44DA-ED80-DB07C4BAB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136" y="1886672"/>
                <a:ext cx="363433" cy="419923"/>
              </a:xfrm>
              <a:prstGeom prst="rect">
                <a:avLst/>
              </a:prstGeom>
              <a:blipFill>
                <a:blip r:embed="rId3"/>
                <a:stretch>
                  <a:fillRect l="-13793" t="-5882" r="-17241" b="-176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022C3A91-8166-0FC7-7F7B-5315FABE1B7F}"/>
              </a:ext>
            </a:extLst>
          </p:cNvPr>
          <p:cNvSpPr txBox="1"/>
          <p:nvPr/>
        </p:nvSpPr>
        <p:spPr>
          <a:xfrm>
            <a:off x="1097280" y="2041653"/>
            <a:ext cx="5216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Reward model: 6B GPT-3 fine-tuned on several NLP datasets </a:t>
            </a:r>
            <a:r>
              <a:rPr kumimoji="1" lang="en" altLang="zh-TW" sz="2400" dirty="0">
                <a:solidFill>
                  <a:srgbClr val="FF0000"/>
                </a:solidFill>
              </a:rPr>
              <a:t>with the last layer changed for reward modeling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C87DB53-940E-8F76-692E-55603E4444D7}"/>
                  </a:ext>
                </a:extLst>
              </p:cNvPr>
              <p:cNvSpPr txBox="1"/>
              <p:nvPr/>
            </p:nvSpPr>
            <p:spPr>
              <a:xfrm>
                <a:off x="1336874" y="3521596"/>
                <a:ext cx="503498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400" b="1" dirty="0"/>
                  <a:t>Input</a:t>
                </a:r>
                <a:r>
                  <a:rPr kumimoji="1" lang="en" altLang="zh-TW" sz="2400" dirty="0"/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" altLang="zh-TW" sz="2400" dirty="0"/>
                  <a:t>: ￼(prompt, response)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C87DB53-940E-8F76-692E-55603E444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74" y="3521596"/>
                <a:ext cx="5034989" cy="461665"/>
              </a:xfrm>
              <a:prstGeom prst="rect">
                <a:avLst/>
              </a:prstGeom>
              <a:blipFill>
                <a:blip r:embed="rId4"/>
                <a:stretch>
                  <a:fillRect l="-2015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C138096-EA94-43BE-2881-48AE793D332C}"/>
                  </a:ext>
                </a:extLst>
              </p:cNvPr>
              <p:cNvSpPr txBox="1"/>
              <p:nvPr/>
            </p:nvSpPr>
            <p:spPr>
              <a:xfrm>
                <a:off x="1336873" y="4090579"/>
                <a:ext cx="534171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400" b="1" dirty="0"/>
                  <a:t>Output</a:t>
                </a:r>
                <a:r>
                  <a:rPr kumimoji="1" lang="en" altLang="zh-TW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TW" sz="2400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" altLang="zh-TW" sz="2400" dirty="0"/>
                  <a:t> ￼: ranking score in scalar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C138096-EA94-43BE-2881-48AE793D33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73" y="4090579"/>
                <a:ext cx="5341719" cy="461665"/>
              </a:xfrm>
              <a:prstGeom prst="rect">
                <a:avLst/>
              </a:prstGeom>
              <a:blipFill>
                <a:blip r:embed="rId5"/>
                <a:stretch>
                  <a:fillRect l="-1896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6191E5E6-BCC1-362B-F884-96EB1FC4B7E7}"/>
              </a:ext>
            </a:extLst>
          </p:cNvPr>
          <p:cNvSpPr txBox="1"/>
          <p:nvPr/>
        </p:nvSpPr>
        <p:spPr>
          <a:xfrm>
            <a:off x="3078352" y="4900213"/>
            <a:ext cx="45372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/>
              <a:t>Optimize for difference in ranking scores</a:t>
            </a:r>
            <a:endParaRPr kumimoji="1" lang="zh-TW" altLang="en-US" sz="20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EEFD507F-60CE-B94E-E88C-4BDF6457A2ED}"/>
              </a:ext>
            </a:extLst>
          </p:cNvPr>
          <p:cNvCxnSpPr>
            <a:cxnSpLocks/>
          </p:cNvCxnSpPr>
          <p:nvPr/>
        </p:nvCxnSpPr>
        <p:spPr>
          <a:xfrm>
            <a:off x="7455892" y="5122168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CFAF3B-4E9F-5FEE-BC66-7F0D9DF5907A}"/>
              </a:ext>
            </a:extLst>
          </p:cNvPr>
          <p:cNvSpPr txBox="1"/>
          <p:nvPr/>
        </p:nvSpPr>
        <p:spPr>
          <a:xfrm>
            <a:off x="3306877" y="5592133"/>
            <a:ext cx="4218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  <a:r>
              <a:rPr kumimoji="1" lang="en-US" altLang="zh-TW" sz="1400" dirty="0" err="1"/>
              <a:t>Stiennon</a:t>
            </a:r>
            <a:r>
              <a:rPr kumimoji="1" lang="en-US" altLang="zh-TW" sz="1400" dirty="0"/>
              <a:t>, Nisan, et al. "Learning to summarize with human feedback." NIPS (2020)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70F8717-4F20-8B32-3811-9A1F3489239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745009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B84965-624F-450B-CC5A-37255684F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Overview of training </a:t>
            </a:r>
            <a:r>
              <a:rPr kumimoji="1" lang="en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C11431-7038-E56D-F9A8-7A7CF7165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A4C86FB2-22A3-1944-2030-E08EEED6A526}"/>
              </a:ext>
            </a:extLst>
          </p:cNvPr>
          <p:cNvSpPr/>
          <p:nvPr/>
        </p:nvSpPr>
        <p:spPr>
          <a:xfrm>
            <a:off x="1215342" y="2777924"/>
            <a:ext cx="2372810" cy="170147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Supervised Fine-Tuning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EDDF308-728C-59E6-CB1D-D19AF2B9736B}"/>
              </a:ext>
            </a:extLst>
          </p:cNvPr>
          <p:cNvSpPr/>
          <p:nvPr/>
        </p:nvSpPr>
        <p:spPr>
          <a:xfrm>
            <a:off x="4940075" y="2777924"/>
            <a:ext cx="2372810" cy="170147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Reward Model Training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6AD3BF3-CE18-3C86-9DC2-A51B3FE37568}"/>
              </a:ext>
            </a:extLst>
          </p:cNvPr>
          <p:cNvSpPr/>
          <p:nvPr/>
        </p:nvSpPr>
        <p:spPr>
          <a:xfrm>
            <a:off x="8603848" y="2777924"/>
            <a:ext cx="2372810" cy="170147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600" dirty="0">
                <a:solidFill>
                  <a:schemeClr val="tx1"/>
                </a:solidFill>
              </a:rPr>
              <a:t>Reinforcement Learning</a:t>
            </a:r>
            <a:endParaRPr kumimoji="1" lang="zh-TW" altLang="en-US" sz="2600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BFB0176-F97E-ACD7-B340-982B36EF2ADF}"/>
              </a:ext>
            </a:extLst>
          </p:cNvPr>
          <p:cNvSpPr/>
          <p:nvPr/>
        </p:nvSpPr>
        <p:spPr>
          <a:xfrm>
            <a:off x="3956034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D42AF565-DFA6-7825-30C1-058394AC51C4}"/>
              </a:ext>
            </a:extLst>
          </p:cNvPr>
          <p:cNvSpPr/>
          <p:nvPr/>
        </p:nvSpPr>
        <p:spPr>
          <a:xfrm>
            <a:off x="7718578" y="3440575"/>
            <a:ext cx="578348" cy="410466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2ADCE5-3932-981E-E944-CFA0AAC463E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6080276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1EC1195-0EB8-4E6F-8DAB-FDBA232A56F5}"/>
              </a:ext>
            </a:extLst>
          </p:cNvPr>
          <p:cNvSpPr/>
          <p:nvPr/>
        </p:nvSpPr>
        <p:spPr>
          <a:xfrm>
            <a:off x="1198669" y="3734423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F116E04-2D0D-2C56-9F16-DE82989F9DBD}"/>
              </a:ext>
            </a:extLst>
          </p:cNvPr>
          <p:cNvSpPr/>
          <p:nvPr/>
        </p:nvSpPr>
        <p:spPr>
          <a:xfrm>
            <a:off x="3481195" y="3547098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B94985A-4215-1132-AD73-5C674FE1F7DD}"/>
              </a:ext>
            </a:extLst>
          </p:cNvPr>
          <p:cNvSpPr/>
          <p:nvPr/>
        </p:nvSpPr>
        <p:spPr>
          <a:xfrm>
            <a:off x="6300045" y="3734423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3599C42-8F6D-9034-DE92-CB123FAF9B2B}"/>
              </a:ext>
            </a:extLst>
          </p:cNvPr>
          <p:cNvCxnSpPr>
            <a:cxnSpLocks/>
          </p:cNvCxnSpPr>
          <p:nvPr/>
        </p:nvCxnSpPr>
        <p:spPr>
          <a:xfrm>
            <a:off x="2776937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9C075EA-FBF2-8F17-DF46-89BA93F42922}"/>
              </a:ext>
            </a:extLst>
          </p:cNvPr>
          <p:cNvCxnSpPr>
            <a:cxnSpLocks/>
          </p:cNvCxnSpPr>
          <p:nvPr/>
        </p:nvCxnSpPr>
        <p:spPr>
          <a:xfrm>
            <a:off x="5607079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150C803-D002-2C69-8626-C8A218A19218}"/>
              </a:ext>
            </a:extLst>
          </p:cNvPr>
          <p:cNvSpPr/>
          <p:nvPr/>
        </p:nvSpPr>
        <p:spPr>
          <a:xfrm>
            <a:off x="2974694" y="2268637"/>
            <a:ext cx="5007840" cy="24075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00C3DA-824E-A38B-1DDE-A9C300B20B6D}"/>
              </a:ext>
            </a:extLst>
          </p:cNvPr>
          <p:cNvSpPr txBox="1"/>
          <p:nvPr/>
        </p:nvSpPr>
        <p:spPr>
          <a:xfrm>
            <a:off x="8084924" y="4293946"/>
            <a:ext cx="17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KL Penalty</a:t>
            </a:r>
            <a:r>
              <a:rPr kumimoji="1" lang="en-US" altLang="zh-TW" sz="2000" baseline="30000" dirty="0">
                <a:solidFill>
                  <a:srgbClr val="FF0000"/>
                </a:solidFill>
              </a:rPr>
              <a:t>[4], [5]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D6E5D08-1850-CD7D-D0A4-612EA5CF1A3C}"/>
              </a:ext>
            </a:extLst>
          </p:cNvPr>
          <p:cNvSpPr txBox="1"/>
          <p:nvPr/>
        </p:nvSpPr>
        <p:spPr>
          <a:xfrm>
            <a:off x="1908051" y="4858887"/>
            <a:ext cx="73980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Use KL Penalty to restrict the difference between the new SFT and the older SFT models (training gradually benefits model performance)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B77881B-2AE1-4B1B-E6E9-674E2E459FEB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0DB0D2-EACC-A5EF-C9BB-22094BC03ABD}"/>
              </a:ext>
            </a:extLst>
          </p:cNvPr>
          <p:cNvSpPr txBox="1"/>
          <p:nvPr/>
        </p:nvSpPr>
        <p:spPr>
          <a:xfrm>
            <a:off x="3002899" y="3398358"/>
            <a:ext cx="6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1️⃣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BF28552-D9E8-B364-6324-D933AE47D4EE}"/>
              </a:ext>
            </a:extLst>
          </p:cNvPr>
          <p:cNvSpPr txBox="1"/>
          <p:nvPr/>
        </p:nvSpPr>
        <p:spPr>
          <a:xfrm>
            <a:off x="3002898" y="2303667"/>
            <a:ext cx="6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2️⃣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93C49DA-A540-33D4-5CC0-95B3F65A3C8F}"/>
              </a:ext>
            </a:extLst>
          </p:cNvPr>
          <p:cNvSpPr txBox="1"/>
          <p:nvPr/>
        </p:nvSpPr>
        <p:spPr>
          <a:xfrm>
            <a:off x="10247398" y="2119001"/>
            <a:ext cx="6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3️⃣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1581D7A-1DAA-1A53-3582-B50A529C2A0E}"/>
              </a:ext>
            </a:extLst>
          </p:cNvPr>
          <p:cNvSpPr txBox="1"/>
          <p:nvPr/>
        </p:nvSpPr>
        <p:spPr>
          <a:xfrm>
            <a:off x="8575977" y="4017922"/>
            <a:ext cx="618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4️⃣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199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1" grpId="0"/>
      <p:bldP spid="2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FF1154-2D9B-9C56-ADAE-A936D69D5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40" y="4837426"/>
            <a:ext cx="7772400" cy="543113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9CD2B8-E647-ED7C-E0E7-B5AB436FDFC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135755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18FFB-A55D-82CA-B7E0-595735019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Reinforcement learning using PPO</a:t>
            </a:r>
            <a:r>
              <a:rPr kumimoji="1" lang="en" altLang="zh-TW" baseline="30000" dirty="0"/>
              <a:t>[2],[4]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597B4F-5263-B2B4-9314-132AD4EDD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1F83D1-CC2F-ED25-893E-B998C998EB4D}"/>
              </a:ext>
            </a:extLst>
          </p:cNvPr>
          <p:cNvSpPr txBox="1"/>
          <p:nvPr/>
        </p:nvSpPr>
        <p:spPr>
          <a:xfrm>
            <a:off x="1132005" y="1511421"/>
            <a:ext cx="68505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/>
              <a:t>PPO: Proximal Policy Optimization (an approach of policy gradients)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24F062C5-49D2-5E74-248C-A28EF15DEA2F}"/>
              </a:ext>
            </a:extLst>
          </p:cNvPr>
          <p:cNvSpPr/>
          <p:nvPr/>
        </p:nvSpPr>
        <p:spPr>
          <a:xfrm>
            <a:off x="1233394" y="2628214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1EC1195-0EB8-4E6F-8DAB-FDBA232A56F5}"/>
              </a:ext>
            </a:extLst>
          </p:cNvPr>
          <p:cNvSpPr/>
          <p:nvPr/>
        </p:nvSpPr>
        <p:spPr>
          <a:xfrm>
            <a:off x="1198669" y="3734423"/>
            <a:ext cx="1437576" cy="52086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Prompt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BF98864-70FC-8517-D66F-1E977B99ABBE}"/>
              </a:ext>
            </a:extLst>
          </p:cNvPr>
          <p:cNvSpPr/>
          <p:nvPr/>
        </p:nvSpPr>
        <p:spPr>
          <a:xfrm>
            <a:off x="3481196" y="2440889"/>
            <a:ext cx="2008623" cy="895511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New 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BF116E04-2D0D-2C56-9F16-DE82989F9DBD}"/>
              </a:ext>
            </a:extLst>
          </p:cNvPr>
          <p:cNvSpPr/>
          <p:nvPr/>
        </p:nvSpPr>
        <p:spPr>
          <a:xfrm>
            <a:off x="3481195" y="3547098"/>
            <a:ext cx="2008623" cy="895511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SFT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A322B4C-1E26-57C9-BABB-94F2E75FEF1A}"/>
              </a:ext>
            </a:extLst>
          </p:cNvPr>
          <p:cNvSpPr/>
          <p:nvPr/>
        </p:nvSpPr>
        <p:spPr>
          <a:xfrm>
            <a:off x="6300045" y="2628214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B94985A-4215-1132-AD73-5C674FE1F7DD}"/>
              </a:ext>
            </a:extLst>
          </p:cNvPr>
          <p:cNvSpPr/>
          <p:nvPr/>
        </p:nvSpPr>
        <p:spPr>
          <a:xfrm>
            <a:off x="6300045" y="3734423"/>
            <a:ext cx="1437576" cy="520860"/>
          </a:xfrm>
          <a:prstGeom prst="round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Response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881A009-AA39-0D1D-9EB7-E6267FEE7489}"/>
              </a:ext>
            </a:extLst>
          </p:cNvPr>
          <p:cNvCxnSpPr>
            <a:cxnSpLocks/>
          </p:cNvCxnSpPr>
          <p:nvPr/>
        </p:nvCxnSpPr>
        <p:spPr>
          <a:xfrm>
            <a:off x="2776937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3599C42-8F6D-9034-DE92-CB123FAF9B2B}"/>
              </a:ext>
            </a:extLst>
          </p:cNvPr>
          <p:cNvCxnSpPr>
            <a:cxnSpLocks/>
          </p:cNvCxnSpPr>
          <p:nvPr/>
        </p:nvCxnSpPr>
        <p:spPr>
          <a:xfrm>
            <a:off x="2776937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9ED8BA-A827-12A0-C80E-F5BA970F7E90}"/>
              </a:ext>
            </a:extLst>
          </p:cNvPr>
          <p:cNvCxnSpPr>
            <a:cxnSpLocks/>
          </p:cNvCxnSpPr>
          <p:nvPr/>
        </p:nvCxnSpPr>
        <p:spPr>
          <a:xfrm>
            <a:off x="5607079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9C075EA-FBF2-8F17-DF46-89BA93F42922}"/>
              </a:ext>
            </a:extLst>
          </p:cNvPr>
          <p:cNvCxnSpPr>
            <a:cxnSpLocks/>
          </p:cNvCxnSpPr>
          <p:nvPr/>
        </p:nvCxnSpPr>
        <p:spPr>
          <a:xfrm>
            <a:off x="5607079" y="3994853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3A6208F-E60A-7D20-CE38-C9AB2AA5674F}"/>
              </a:ext>
            </a:extLst>
          </p:cNvPr>
          <p:cNvCxnSpPr>
            <a:cxnSpLocks/>
          </p:cNvCxnSpPr>
          <p:nvPr/>
        </p:nvCxnSpPr>
        <p:spPr>
          <a:xfrm>
            <a:off x="7838924" y="2888644"/>
            <a:ext cx="5787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A72CCB0-663B-316A-8662-C3195E723779}"/>
              </a:ext>
            </a:extLst>
          </p:cNvPr>
          <p:cNvSpPr/>
          <p:nvPr/>
        </p:nvSpPr>
        <p:spPr>
          <a:xfrm>
            <a:off x="8547847" y="2440888"/>
            <a:ext cx="2008623" cy="895511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Reward Model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54FB9843-2AB6-409F-F422-31071FDC030A}"/>
              </a:ext>
            </a:extLst>
          </p:cNvPr>
          <p:cNvCxnSpPr>
            <a:stCxn id="18" idx="3"/>
            <a:endCxn id="9" idx="0"/>
          </p:cNvCxnSpPr>
          <p:nvPr/>
        </p:nvCxnSpPr>
        <p:spPr>
          <a:xfrm flipH="1" flipV="1">
            <a:off x="4485508" y="2440889"/>
            <a:ext cx="6070962" cy="447755"/>
          </a:xfrm>
          <a:prstGeom prst="bentConnector4">
            <a:avLst>
              <a:gd name="adj1" fmla="val -3765"/>
              <a:gd name="adj2" fmla="val 1872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B150C803-D002-2C69-8626-C8A218A19218}"/>
              </a:ext>
            </a:extLst>
          </p:cNvPr>
          <p:cNvSpPr/>
          <p:nvPr/>
        </p:nvSpPr>
        <p:spPr>
          <a:xfrm>
            <a:off x="2974694" y="2268637"/>
            <a:ext cx="5007840" cy="240753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C00C3DA-824E-A38B-1DDE-A9C300B20B6D}"/>
              </a:ext>
            </a:extLst>
          </p:cNvPr>
          <p:cNvSpPr txBox="1"/>
          <p:nvPr/>
        </p:nvSpPr>
        <p:spPr>
          <a:xfrm>
            <a:off x="8084924" y="4293946"/>
            <a:ext cx="1772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KL Penalty</a:t>
            </a:r>
            <a:r>
              <a:rPr kumimoji="1" lang="en-US" altLang="zh-TW" sz="2000" baseline="30000" dirty="0">
                <a:solidFill>
                  <a:srgbClr val="FF0000"/>
                </a:solidFill>
              </a:rPr>
              <a:t>[4], [5]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6BF0437-AF92-55A5-990F-70DD007B9E6A}"/>
              </a:ext>
            </a:extLst>
          </p:cNvPr>
          <p:cNvSpPr txBox="1"/>
          <p:nvPr/>
        </p:nvSpPr>
        <p:spPr>
          <a:xfrm>
            <a:off x="2776937" y="5712554"/>
            <a:ext cx="586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[2] </a:t>
            </a:r>
            <a:r>
              <a:rPr kumimoji="1" lang="en" altLang="zh-TW" sz="1200" dirty="0" err="1"/>
              <a:t>Stiennon</a:t>
            </a:r>
            <a:r>
              <a:rPr kumimoji="1" lang="en" altLang="zh-TW" sz="1200" dirty="0"/>
              <a:t>, Nisan, et al. "Learning to summarize with human feedback." NIPS (2020)</a:t>
            </a:r>
          </a:p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  <a:p>
            <a:r>
              <a:rPr kumimoji="1" lang="en" altLang="zh-TW" sz="1200" dirty="0"/>
              <a:t>[5] Schulman, John, et al. "Trust region policy optimization." ICML (2015).</a:t>
            </a:r>
            <a:endParaRPr kumimoji="1" lang="zh-TW" altLang="en-US" sz="1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D28599-C0E0-ED86-DF69-6C6F732B5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140" y="4774012"/>
            <a:ext cx="7772400" cy="576003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6B830AA-0235-FC90-4787-A8C56CFFCAC9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32011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472FA8-5C16-7A6E-FE04-ADA352A9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KL divergence in PPO</a:t>
            </a:r>
            <a:r>
              <a:rPr kumimoji="1" lang="en" altLang="zh-TW" baseline="30000" dirty="0"/>
              <a:t>[4]</a:t>
            </a:r>
            <a:r>
              <a:rPr kumimoji="1" lang="en" altLang="zh-TW" dirty="0"/>
              <a:t> (Derivation)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B86DAD-1BD4-4974-D05A-78924BB19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987EA59-F40A-9801-E7B9-C091F707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652" y="1564101"/>
            <a:ext cx="8430695" cy="409592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936C79-ACA5-50DF-E9F4-F2030EC6F1A2}"/>
              </a:ext>
            </a:extLst>
          </p:cNvPr>
          <p:cNvSpPr txBox="1"/>
          <p:nvPr/>
        </p:nvSpPr>
        <p:spPr>
          <a:xfrm>
            <a:off x="3054729" y="5956128"/>
            <a:ext cx="5869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[4] Schulman, John, et al. "Proximal policy optimization algorithms."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(2017).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7DC410E-912C-9169-2AAF-5C2704275C1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7080306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1351A6-8350-9B7A-DD51-47F6B04D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reinforcement learning?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487F74-9DDC-2357-D5CD-CC02077AF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9515DA-357A-E9B1-D7A0-288E0516F63C}"/>
              </a:ext>
            </a:extLst>
          </p:cNvPr>
          <p:cNvSpPr txBox="1"/>
          <p:nvPr/>
        </p:nvSpPr>
        <p:spPr>
          <a:xfrm>
            <a:off x="1154083" y="1749469"/>
            <a:ext cx="10058400" cy="3359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Maximum likelihood objective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Using human feedbacks may relieve the issues of LMs: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Making up facts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Generating biased or toxic text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Not following user instructions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>
                <a:solidFill>
                  <a:srgbClr val="FF0000"/>
                </a:solidFill>
              </a:rPr>
              <a:t>Continued supervised learning is also feasible (Hancock et al., 2019)[6].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CCAA959-5749-868C-D9A5-8896E1F7F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835" y="1964481"/>
            <a:ext cx="330200" cy="3302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945A760-CD29-1B01-0F09-D11CB091D7AC}"/>
              </a:ext>
            </a:extLst>
          </p:cNvPr>
          <p:cNvSpPr txBox="1"/>
          <p:nvPr/>
        </p:nvSpPr>
        <p:spPr>
          <a:xfrm>
            <a:off x="2154820" y="5914663"/>
            <a:ext cx="7882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[6] Hancock, Braden, et al. "Learning from Dialogue after Deployment: Feed Yourself, Chatbot!." ACL. 2019.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A092F77-F4BB-3972-EA3C-438C080C62C8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53900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AD744F-72A0-D496-ADE2-AE4F9DBA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Related work of using RLHF (</a:t>
            </a:r>
            <a:r>
              <a:rPr kumimoji="1" lang="en" altLang="zh-TW" dirty="0" err="1"/>
              <a:t>OpenAI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47CCA6-F99E-C747-1147-D9754EE4D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33BABC16-C96C-BBD5-6652-A7C4AC532637}"/>
              </a:ext>
            </a:extLst>
          </p:cNvPr>
          <p:cNvCxnSpPr>
            <a:cxnSpLocks/>
          </p:cNvCxnSpPr>
          <p:nvPr/>
        </p:nvCxnSpPr>
        <p:spPr>
          <a:xfrm>
            <a:off x="2552220" y="1794078"/>
            <a:ext cx="0" cy="41553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2FF22565-B413-0EB0-9BD3-B8E1CF0AD4A9}"/>
              </a:ext>
            </a:extLst>
          </p:cNvPr>
          <p:cNvSpPr txBox="1"/>
          <p:nvPr/>
        </p:nvSpPr>
        <p:spPr>
          <a:xfrm>
            <a:off x="1313727" y="1939290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2019/08</a:t>
            </a: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7289FF1-DE40-3C7E-8D77-B22B963C8AFC}"/>
              </a:ext>
            </a:extLst>
          </p:cNvPr>
          <p:cNvSpPr/>
          <p:nvPr/>
        </p:nvSpPr>
        <p:spPr>
          <a:xfrm>
            <a:off x="2372811" y="1939290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5B51A2-4860-1A97-6EBC-A2C962F70CEE}"/>
              </a:ext>
            </a:extLst>
          </p:cNvPr>
          <p:cNvSpPr txBox="1"/>
          <p:nvPr/>
        </p:nvSpPr>
        <p:spPr>
          <a:xfrm>
            <a:off x="1313727" y="2933155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20</a:t>
            </a:r>
            <a:r>
              <a:rPr lang="zh-TW" altLang="en-US" dirty="0"/>
              <a:t>/0</a:t>
            </a:r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D91A004-380B-D2BD-994F-64183B376A47}"/>
              </a:ext>
            </a:extLst>
          </p:cNvPr>
          <p:cNvSpPr txBox="1"/>
          <p:nvPr/>
        </p:nvSpPr>
        <p:spPr>
          <a:xfrm>
            <a:off x="1313727" y="3544749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20</a:t>
            </a:r>
            <a:r>
              <a:rPr lang="zh-TW" altLang="en-US" dirty="0"/>
              <a:t>/0</a:t>
            </a: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DFC8CCB-1AD3-B768-5427-6EBF352CEF75}"/>
              </a:ext>
            </a:extLst>
          </p:cNvPr>
          <p:cNvSpPr txBox="1"/>
          <p:nvPr/>
        </p:nvSpPr>
        <p:spPr>
          <a:xfrm>
            <a:off x="1313727" y="4542101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21</a:t>
            </a:r>
            <a:r>
              <a:rPr lang="zh-TW" altLang="en-US" dirty="0"/>
              <a:t>/0</a:t>
            </a: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439805-C5E6-7875-AE4A-D576439F0D8F}"/>
              </a:ext>
            </a:extLst>
          </p:cNvPr>
          <p:cNvSpPr txBox="1"/>
          <p:nvPr/>
        </p:nvSpPr>
        <p:spPr>
          <a:xfrm>
            <a:off x="1313727" y="5170121"/>
            <a:ext cx="105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20</a:t>
            </a:r>
            <a:r>
              <a:rPr lang="en-US" altLang="zh-TW" dirty="0"/>
              <a:t>22</a:t>
            </a:r>
            <a:r>
              <a:rPr lang="zh-TW" altLang="en-US" dirty="0"/>
              <a:t>/0</a:t>
            </a:r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AE84F3A1-92F2-C8B5-F27C-A2617BF77117}"/>
              </a:ext>
            </a:extLst>
          </p:cNvPr>
          <p:cNvSpPr/>
          <p:nvPr/>
        </p:nvSpPr>
        <p:spPr>
          <a:xfrm>
            <a:off x="2372811" y="2926125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D8FB961-EEE1-872D-399F-62AB5BF5F64E}"/>
              </a:ext>
            </a:extLst>
          </p:cNvPr>
          <p:cNvSpPr/>
          <p:nvPr/>
        </p:nvSpPr>
        <p:spPr>
          <a:xfrm>
            <a:off x="2372811" y="3550007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50C58795-594E-17A6-29C1-652DCDE35265}"/>
              </a:ext>
            </a:extLst>
          </p:cNvPr>
          <p:cNvSpPr/>
          <p:nvPr/>
        </p:nvSpPr>
        <p:spPr>
          <a:xfrm>
            <a:off x="2372811" y="4547359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B3D2E187-2813-1A47-24F3-1F2ACFB153ED}"/>
              </a:ext>
            </a:extLst>
          </p:cNvPr>
          <p:cNvSpPr/>
          <p:nvPr/>
        </p:nvSpPr>
        <p:spPr>
          <a:xfrm>
            <a:off x="2372811" y="5164862"/>
            <a:ext cx="358815" cy="358815"/>
          </a:xfrm>
          <a:prstGeom prst="ellipse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750449A-9254-4132-0FC9-226893ADA7D0}"/>
              </a:ext>
            </a:extLst>
          </p:cNvPr>
          <p:cNvSpPr txBox="1"/>
          <p:nvPr/>
        </p:nvSpPr>
        <p:spPr>
          <a:xfrm>
            <a:off x="2911035" y="1795531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</a:t>
            </a:r>
            <a:r>
              <a:rPr kumimoji="1" lang="en" altLang="zh-TW" dirty="0">
                <a:solidFill>
                  <a:srgbClr val="FF0000"/>
                </a:solidFill>
              </a:rPr>
              <a:t> GPT-2 </a:t>
            </a:r>
            <a:r>
              <a:rPr kumimoji="1" lang="en" altLang="zh-TW" dirty="0"/>
              <a:t>with RLHF for abstractive summarization</a:t>
            </a:r>
          </a:p>
          <a:p>
            <a:r>
              <a:rPr kumimoji="1" lang="en" altLang="zh-TW" dirty="0"/>
              <a:t>(Ziegler et al., 2019. Fine-Tuning Language Models from Human Preferences)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4D226D4-C9C0-1479-4E2F-6497737FEA69}"/>
              </a:ext>
            </a:extLst>
          </p:cNvPr>
          <p:cNvSpPr txBox="1"/>
          <p:nvPr/>
        </p:nvSpPr>
        <p:spPr>
          <a:xfrm>
            <a:off x="2911035" y="2908262"/>
            <a:ext cx="7205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Brown et al., 2020. Language Models are Few-Shot Learners (GPT-3), NIPS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6B08759-8E78-639A-51AA-65CD3AD5D576}"/>
              </a:ext>
            </a:extLst>
          </p:cNvPr>
          <p:cNvSpPr txBox="1"/>
          <p:nvPr/>
        </p:nvSpPr>
        <p:spPr>
          <a:xfrm>
            <a:off x="2911034" y="3406248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 </a:t>
            </a:r>
            <a:r>
              <a:rPr kumimoji="1" lang="en" altLang="zh-TW" dirty="0">
                <a:solidFill>
                  <a:srgbClr val="FF0000"/>
                </a:solidFill>
              </a:rPr>
              <a:t>GPT-3</a:t>
            </a:r>
            <a:r>
              <a:rPr kumimoji="1" lang="en" altLang="zh-TW" dirty="0"/>
              <a:t> with RLHF for abstractive summarization</a:t>
            </a:r>
          </a:p>
          <a:p>
            <a:r>
              <a:rPr kumimoji="1" lang="en" altLang="zh-TW" dirty="0"/>
              <a:t>(</a:t>
            </a:r>
            <a:r>
              <a:rPr kumimoji="1" lang="en" altLang="zh-TW" dirty="0" err="1"/>
              <a:t>Stiennon</a:t>
            </a:r>
            <a:r>
              <a:rPr kumimoji="1" lang="en" altLang="zh-TW" dirty="0"/>
              <a:t> et al., 2020. Learning to summarize from human feedback, NIPS)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1A41F71-37C8-103C-7CAE-D2FA0C81B885}"/>
              </a:ext>
            </a:extLst>
          </p:cNvPr>
          <p:cNvSpPr txBox="1"/>
          <p:nvPr/>
        </p:nvSpPr>
        <p:spPr>
          <a:xfrm>
            <a:off x="2911034" y="4403600"/>
            <a:ext cx="782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Use </a:t>
            </a:r>
            <a:r>
              <a:rPr kumimoji="1" lang="en" altLang="zh-TW" dirty="0">
                <a:solidFill>
                  <a:srgbClr val="FF0000"/>
                </a:solidFill>
              </a:rPr>
              <a:t>GPT-3</a:t>
            </a:r>
            <a:r>
              <a:rPr kumimoji="1" lang="en" altLang="zh-TW" dirty="0"/>
              <a:t> with RLHF for long document abstractive summarization</a:t>
            </a:r>
          </a:p>
          <a:p>
            <a:r>
              <a:rPr kumimoji="1" lang="en" altLang="zh-TW" dirty="0"/>
              <a:t>(Wu et al., 2021. Recursively Summarizing Books with Human Feedback)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6F48EF0-AC16-6D76-E59F-8355AA60D2F8}"/>
              </a:ext>
            </a:extLst>
          </p:cNvPr>
          <p:cNvSpPr txBox="1"/>
          <p:nvPr/>
        </p:nvSpPr>
        <p:spPr>
          <a:xfrm>
            <a:off x="2911034" y="5164862"/>
            <a:ext cx="8050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solidFill>
                  <a:srgbClr val="FF0000"/>
                </a:solidFill>
              </a:rPr>
              <a:t>GPT3.5</a:t>
            </a:r>
            <a:r>
              <a:rPr kumimoji="1" lang="en" altLang="zh-TW" dirty="0"/>
              <a:t>. Ouyang et al., 2021. Training language models to follow instructions with human feedback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1EDA3C-65FF-1FE1-C5C1-AEA0B16DD8F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1646105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5B7894-7E65-89B6-F6C6-A0A050893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Result of </a:t>
            </a:r>
            <a:r>
              <a:rPr kumimoji="1" lang="en-US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D51102-779D-4072-3D1E-7F157BCCF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06F1ABA-D0A3-A5CE-4362-B6251511F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68" y="2022860"/>
            <a:ext cx="7609390" cy="42790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7180D9C-5480-DA8D-DD4B-2A1B2C6F5F0B}"/>
              </a:ext>
            </a:extLst>
          </p:cNvPr>
          <p:cNvSpPr txBox="1"/>
          <p:nvPr/>
        </p:nvSpPr>
        <p:spPr>
          <a:xfrm>
            <a:off x="1097280" y="1554626"/>
            <a:ext cx="3162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Y axis: win rate over GPT-3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99444D5-64F7-47FE-EB2A-D8FCA717E1C5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811741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訓練模型最大化每個時間點的機率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C266E7-8C96-D72A-C97B-6DD8419619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489722"/>
            <a:ext cx="10918371" cy="523220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模型如何進行預先訓練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(pre-training)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/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110457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F14336D-83DC-A905-F876-9A3E5FDBAE8E}"/>
              </a:ext>
            </a:extLst>
          </p:cNvPr>
          <p:cNvSpPr txBox="1">
            <a:spLocks/>
          </p:cNvSpPr>
          <p:nvPr/>
        </p:nvSpPr>
        <p:spPr>
          <a:xfrm>
            <a:off x="5349207" y="2110457"/>
            <a:ext cx="3236628" cy="52322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 Next-token prediction</a:t>
            </a:r>
            <a:endParaRPr kumimoji="1" lang="zh-TW" altLang="en-US" sz="2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0BA14F9-E598-C667-DADA-D04B774C0E25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115435" y="2372067"/>
            <a:ext cx="12337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53" y="4545323"/>
                <a:ext cx="4295405" cy="1268552"/>
              </a:xfrm>
              <a:prstGeom prst="rect">
                <a:avLst/>
              </a:prstGeom>
              <a:blipFill>
                <a:blip r:embed="rId3"/>
                <a:stretch>
                  <a:fillRect l="-23894" t="-108000" b="-16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圓角矩形 52">
            <a:extLst>
              <a:ext uri="{FF2B5EF4-FFF2-40B4-BE49-F238E27FC236}">
                <a16:creationId xmlns:a16="http://schemas.microsoft.com/office/drawing/2014/main" id="{E56B081F-94D2-3D44-AEF7-145771883E0A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2AD5746E-79B9-5EC8-5A1A-42B5950F4FB0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849165CB-B39B-4A35-B189-73AD09AFA6F4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04D28F7A-BB87-E420-B4A6-87EFAE58B573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E0A05F72-2010-0A18-AFF5-AC3392353FC2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E82AF96C-EBF2-D5AB-042A-BE3BEAB30F97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8D812A7-35BC-59E9-6233-BFBBF2ED6EF1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E71E0BBC-F3F9-9B35-A02F-D6904A072013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556BF7F5-E500-D813-7FF7-4EFCAB97C5E3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FD6FD892-97D8-8EE6-71A3-A157EBD96579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CD4A9B7-D7FE-006C-23CC-CFF1E26DFB64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38F6DEDC-905F-25F0-F182-8E0D496CA00A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D815DC0-BB63-272B-AA96-09D34C71DE3D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70225065-1F78-FF9F-4C28-6FCED4B9E399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955ACEB5-1C85-0E86-2524-AB0F52D9EA43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31AE56F-4DF3-4AD7-786F-E2213B06A924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0E92661B-C188-9EC9-B913-1F48F8DA8429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29AF26AF-3DC4-E24D-233C-C7A4FB5621EC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內容版面配置區 2">
            <a:extLst>
              <a:ext uri="{FF2B5EF4-FFF2-40B4-BE49-F238E27FC236}">
                <a16:creationId xmlns:a16="http://schemas.microsoft.com/office/drawing/2014/main" id="{0040D001-58C5-5A13-A865-799BECABAD6F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/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905567"/>
                <a:ext cx="127818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9CED9391-FE04-72A7-D6D4-53AB83C3BEEB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6F143B5D-ACE6-12E7-A6D9-787589415032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4DE862D-D50D-A681-2164-B5ED8C85E464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/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9055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圓角矩形 76">
            <a:extLst>
              <a:ext uri="{FF2B5EF4-FFF2-40B4-BE49-F238E27FC236}">
                <a16:creationId xmlns:a16="http://schemas.microsoft.com/office/drawing/2014/main" id="{FF9E136E-A7C5-ADE1-0C73-456E9CDFE916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952DD999-E7EC-AD11-474F-B8C47BC90016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B605CB7C-E6AE-0CAF-13C5-00670FDB2978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25DDC4EA-9043-2978-C576-33ADFFE2D3E8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98069929-4DEE-2C40-3A84-7E509EC69AE2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A4246D34-2A8F-D0B3-6834-6545334F2639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22454C6F-BDE4-5EA8-63BA-32323A48E083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C454FCB8-917B-4EE3-9D38-FE0379C871F1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5CBF80E2-B535-E860-7610-68FE567E8B14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圓角矩形 85">
            <a:extLst>
              <a:ext uri="{FF2B5EF4-FFF2-40B4-BE49-F238E27FC236}">
                <a16:creationId xmlns:a16="http://schemas.microsoft.com/office/drawing/2014/main" id="{09F4531D-C74B-8FD2-1A18-05B0B52CEC4C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16DDA635-18C5-E473-8AB5-387CA224E482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2799154-4C2E-FC22-3319-D26D3CDF2D68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FA96EF0-C3F2-247C-225E-81049202E10D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8EE1F8A5-8E8F-28C6-68B7-BFFF8A8AF15F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1E11C61A-444F-4842-1CEB-2B1EE08075B4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/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905566"/>
                <a:ext cx="1472889" cy="369332"/>
              </a:xfrm>
              <a:prstGeom prst="rect">
                <a:avLst/>
              </a:prstGeom>
              <a:blipFill>
                <a:blip r:embed="rId6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/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916564"/>
                <a:ext cx="8018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內容版面配置區 2">
            <a:extLst>
              <a:ext uri="{FF2B5EF4-FFF2-40B4-BE49-F238E27FC236}">
                <a16:creationId xmlns:a16="http://schemas.microsoft.com/office/drawing/2014/main" id="{40440265-CFFB-E8B4-A5D9-3D7A3B779179}"/>
              </a:ext>
            </a:extLst>
          </p:cNvPr>
          <p:cNvSpPr txBox="1">
            <a:spLocks/>
          </p:cNvSpPr>
          <p:nvPr/>
        </p:nvSpPr>
        <p:spPr>
          <a:xfrm>
            <a:off x="10004744" y="4777082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Language Modeling</a:t>
            </a:r>
            <a:endParaRPr kumimoji="1" lang="zh-TW" altLang="en-US" sz="2400" dirty="0"/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9480358" y="5201822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5608399" y="3772819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目標函數：</a:t>
            </a:r>
            <a:endParaRPr kumimoji="1" lang="zh-TW" altLang="en-US" sz="2400" b="1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68EE7D2C-4D21-B825-4071-8871FD6B408E}"/>
              </a:ext>
            </a:extLst>
          </p:cNvPr>
          <p:cNvSpPr txBox="1">
            <a:spLocks/>
          </p:cNvSpPr>
          <p:nvPr/>
        </p:nvSpPr>
        <p:spPr>
          <a:xfrm>
            <a:off x="5584306" y="5736900"/>
            <a:ext cx="4320722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= Generative Pre-training (GPT)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6601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92" grpId="0"/>
      <p:bldP spid="93" grpId="0"/>
      <p:bldP spid="94" grpId="0"/>
      <p:bldP spid="98" grpId="0"/>
      <p:bldP spid="7" grpId="0"/>
      <p:bldP spid="7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CE2881-F94F-79C4-B861-884ADC08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Result of </a:t>
            </a:r>
            <a:r>
              <a:rPr kumimoji="1" lang="en" altLang="zh-TW" dirty="0" err="1"/>
              <a:t>InstructGPT</a:t>
            </a:r>
            <a:r>
              <a:rPr kumimoji="1" lang="en" altLang="zh-TW" dirty="0"/>
              <a:t>: Truthfulness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143AD8-55CA-DD84-360E-C5C6AB39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287364-353E-4385-B9CE-6E2C7475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489" y="1884492"/>
            <a:ext cx="3692324" cy="34883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B6B3880-51A5-3192-2CC8-44568E9B3F9D}"/>
              </a:ext>
            </a:extLst>
          </p:cNvPr>
          <p:cNvSpPr txBox="1"/>
          <p:nvPr/>
        </p:nvSpPr>
        <p:spPr>
          <a:xfrm>
            <a:off x="3368233" y="5403013"/>
            <a:ext cx="53475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600" dirty="0"/>
              <a:t>Gray bars: ratings of truthfulness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600" dirty="0"/>
              <a:t>Colored bars: ratings of truthfulness and informativeness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B8BC7E7-7110-7FC3-AF55-A197AF9BE9B1}"/>
              </a:ext>
            </a:extLst>
          </p:cNvPr>
          <p:cNvSpPr txBox="1"/>
          <p:nvPr/>
        </p:nvSpPr>
        <p:spPr>
          <a:xfrm>
            <a:off x="1097280" y="1427310"/>
            <a:ext cx="3217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Dataset: </a:t>
            </a:r>
            <a:r>
              <a:rPr kumimoji="1" lang="en-US" altLang="zh-TW" dirty="0" err="1"/>
              <a:t>TruthfulQA</a:t>
            </a:r>
            <a:r>
              <a:rPr kumimoji="1" lang="en-US" altLang="zh-TW" baseline="30000" dirty="0"/>
              <a:t>[7]</a:t>
            </a:r>
            <a:endParaRPr kumimoji="1" lang="zh-TW" altLang="en-US" baseline="30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FAEFE5-0647-D30F-9F88-9B1EAD9D80FE}"/>
              </a:ext>
            </a:extLst>
          </p:cNvPr>
          <p:cNvSpPr txBox="1"/>
          <p:nvPr/>
        </p:nvSpPr>
        <p:spPr>
          <a:xfrm>
            <a:off x="1998053" y="6036847"/>
            <a:ext cx="8256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[7] Lin, Stephanie, Jacob Hilton, and Owain Evans. "</a:t>
            </a:r>
            <a:r>
              <a:rPr kumimoji="1" lang="en" altLang="zh-TW" sz="1200" dirty="0" err="1"/>
              <a:t>TruthfulQA</a:t>
            </a:r>
            <a:r>
              <a:rPr kumimoji="1" lang="en" altLang="zh-TW" sz="1200" dirty="0"/>
              <a:t>: Measuring How Models Mimic Human Falsehoods." ACL. 2022.</a:t>
            </a:r>
            <a:endParaRPr kumimoji="1" lang="zh-TW" altLang="en-US" sz="12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94D016E8-A420-7B6B-0C4F-31675CF99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50" y="1881192"/>
            <a:ext cx="4370590" cy="3488328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15A18F-0D91-A7B2-4E0E-2919E8EAE15C}"/>
              </a:ext>
            </a:extLst>
          </p:cNvPr>
          <p:cNvSpPr txBox="1"/>
          <p:nvPr/>
        </p:nvSpPr>
        <p:spPr>
          <a:xfrm>
            <a:off x="1016461" y="3266958"/>
            <a:ext cx="1331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(%) True or </a:t>
            </a:r>
          </a:p>
          <a:p>
            <a:r>
              <a:rPr kumimoji="1" lang="en" altLang="zh-TW" dirty="0"/>
              <a:t>True &amp; Informative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FB601E-D993-9A2F-0DBC-34A5B9B304BF}"/>
              </a:ext>
            </a:extLst>
          </p:cNvPr>
          <p:cNvSpPr txBox="1"/>
          <p:nvPr/>
        </p:nvSpPr>
        <p:spPr>
          <a:xfrm>
            <a:off x="5451677" y="1458954"/>
            <a:ext cx="6204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Put an instruction of “I have no comment” in the input prompt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5B24975-CED2-AC50-DDAE-5651A9270510}"/>
              </a:ext>
            </a:extLst>
          </p:cNvPr>
          <p:cNvCxnSpPr/>
          <p:nvPr/>
        </p:nvCxnSpPr>
        <p:spPr>
          <a:xfrm flipH="1">
            <a:off x="7998106" y="1735253"/>
            <a:ext cx="115747" cy="301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CF2B4EE3-5FA7-B079-5296-E04DE3074A3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28528158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E7B1D7-622D-6EC5-2CCF-D41D9F0F2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Result of </a:t>
            </a:r>
            <a:r>
              <a:rPr kumimoji="1" lang="en" altLang="zh-TW" dirty="0" err="1"/>
              <a:t>InstructGPT</a:t>
            </a:r>
            <a:r>
              <a:rPr kumimoji="1" lang="en" altLang="zh-TW" dirty="0"/>
              <a:t>: Toxicity</a:t>
            </a: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6708944-5F9D-6CC2-0E12-28D14F0ED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8546" y="2247878"/>
            <a:ext cx="7539550" cy="364837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23E628-80A1-B7CF-D787-D9FC23389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E2EE2D9-3F36-0A42-AE6C-A1940EC7490B}"/>
              </a:ext>
            </a:extLst>
          </p:cNvPr>
          <p:cNvSpPr txBox="1"/>
          <p:nvPr/>
        </p:nvSpPr>
        <p:spPr>
          <a:xfrm>
            <a:off x="1790349" y="6025887"/>
            <a:ext cx="86113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[8] </a:t>
            </a:r>
            <a:r>
              <a:rPr kumimoji="1" lang="en" altLang="zh-TW" sz="1200" dirty="0" err="1"/>
              <a:t>Gehman</a:t>
            </a:r>
            <a:r>
              <a:rPr kumimoji="1" lang="en" altLang="zh-TW" sz="1200" dirty="0"/>
              <a:t>, Samuel, et al. "</a:t>
            </a:r>
            <a:r>
              <a:rPr kumimoji="1" lang="en" altLang="zh-TW" sz="1200" dirty="0" err="1"/>
              <a:t>RealToxicityPrompts</a:t>
            </a:r>
            <a:r>
              <a:rPr kumimoji="1" lang="en" altLang="zh-TW" sz="1200" dirty="0"/>
              <a:t>: Evaluating Neural Toxic Degeneration in Language Models." Findings of EMNLP 2020.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2DF60DD-7614-870A-2801-502C5C81F2F0}"/>
              </a:ext>
            </a:extLst>
          </p:cNvPr>
          <p:cNvSpPr txBox="1"/>
          <p:nvPr/>
        </p:nvSpPr>
        <p:spPr>
          <a:xfrm>
            <a:off x="1097280" y="1444648"/>
            <a:ext cx="773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b="1" dirty="0"/>
              <a:t>**Respectful prompt</a:t>
            </a:r>
          </a:p>
          <a:p>
            <a:r>
              <a:rPr kumimoji="1" lang="en" altLang="zh-TW" dirty="0"/>
              <a:t>Complete the following sentence in a polite, respectful, and unbiased manner: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95887E1-3618-83AD-DFC4-B00B102AF0AC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9616111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C35D1C-2EB3-B7BC-097C-43E972C8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</a:t>
            </a:r>
            <a:r>
              <a:rPr kumimoji="1" lang="en-US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C9584F-5290-296F-A824-27739E7EA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0B4708-39B3-BB7E-E395-CAACB457AD2D}"/>
              </a:ext>
            </a:extLst>
          </p:cNvPr>
          <p:cNvSpPr txBox="1"/>
          <p:nvPr/>
        </p:nvSpPr>
        <p:spPr>
          <a:xfrm>
            <a:off x="1097280" y="1793595"/>
            <a:ext cx="99102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/>
              <a:t>InstructGPT</a:t>
            </a:r>
            <a:r>
              <a:rPr kumimoji="1" lang="en" altLang="zh-TW" sz="2400" dirty="0"/>
              <a:t> makes progress in improvements of </a:t>
            </a:r>
            <a:r>
              <a:rPr kumimoji="1" lang="en" altLang="zh-TW" sz="2400" dirty="0">
                <a:solidFill>
                  <a:srgbClr val="FF0000"/>
                </a:solidFill>
              </a:rPr>
              <a:t>truthfulness</a:t>
            </a:r>
            <a:r>
              <a:rPr kumimoji="1" lang="en" altLang="zh-TW" sz="2400" dirty="0"/>
              <a:t> and reductions of </a:t>
            </a:r>
            <a:r>
              <a:rPr kumimoji="1" lang="en" altLang="zh-TW" sz="2400" dirty="0">
                <a:solidFill>
                  <a:srgbClr val="FF0000"/>
                </a:solidFill>
              </a:rPr>
              <a:t>toxic generation</a:t>
            </a:r>
            <a:r>
              <a:rPr kumimoji="1" lang="en" altLang="zh-TW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Optimizing language models with </a:t>
            </a:r>
            <a:r>
              <a:rPr kumimoji="1" lang="en" altLang="zh-TW" sz="2400" dirty="0">
                <a:solidFill>
                  <a:srgbClr val="FF0000"/>
                </a:solidFill>
              </a:rPr>
              <a:t>human feedback </a:t>
            </a:r>
            <a:r>
              <a:rPr kumimoji="1" lang="en" altLang="zh-TW" sz="2400" dirty="0"/>
              <a:t>can be better than using the approach of next word prediction objective.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7007AE-1557-1949-06F0-6F601F2C102F}"/>
              </a:ext>
            </a:extLst>
          </p:cNvPr>
          <p:cNvSpPr txBox="1"/>
          <p:nvPr/>
        </p:nvSpPr>
        <p:spPr>
          <a:xfrm>
            <a:off x="1345532" y="6458952"/>
            <a:ext cx="63526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GPT-3, </a:t>
            </a:r>
            <a:r>
              <a:rPr lang="en" altLang="zh-TW" dirty="0" err="1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InstructGPT</a:t>
            </a:r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, and RLHF</a:t>
            </a:r>
          </a:p>
        </p:txBody>
      </p:sp>
    </p:spTree>
    <p:extLst>
      <p:ext uri="{BB962C8B-B14F-4D97-AF65-F5344CB8AC3E}">
        <p14:creationId xmlns:p14="http://schemas.microsoft.com/office/powerpoint/2010/main" val="3656037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122522A7-03A4-57BC-16EC-02966F0700A4}"/>
              </a:ext>
            </a:extLst>
          </p:cNvPr>
          <p:cNvSpPr txBox="1">
            <a:spLocks/>
          </p:cNvSpPr>
          <p:nvPr/>
        </p:nvSpPr>
        <p:spPr>
          <a:xfrm>
            <a:off x="4621802" y="2769461"/>
            <a:ext cx="4071257" cy="20467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吳宣毅</a:t>
            </a:r>
          </a:p>
          <a:p>
            <a:pPr marL="0" indent="0">
              <a:buFont typeface="Calibri" panose="020F0502020204030204" pitchFamily="34" charset="0"/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m1161007@cgu.edu.tw</a:t>
            </a:r>
          </a:p>
        </p:txBody>
      </p:sp>
    </p:spTree>
    <p:extLst>
      <p:ext uri="{BB962C8B-B14F-4D97-AF65-F5344CB8AC3E}">
        <p14:creationId xmlns:p14="http://schemas.microsoft.com/office/powerpoint/2010/main" val="93907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(Recap) BERT</a:t>
            </a:r>
            <a:endParaRPr 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</a:t>
            </a:fld>
            <a:endParaRPr lang="zh-TW" altLang="en-US"/>
          </a:p>
        </p:txBody>
      </p:sp>
      <p:sp>
        <p:nvSpPr>
          <p:cNvPr id="78" name="Google Shape;187;p17">
            <a:extLst>
              <a:ext uri="{FF2B5EF4-FFF2-40B4-BE49-F238E27FC236}">
                <a16:creationId xmlns:a16="http://schemas.microsoft.com/office/drawing/2014/main" id="{12078826-8F85-944B-ADBB-9FD846B897DC}"/>
              </a:ext>
            </a:extLst>
          </p:cNvPr>
          <p:cNvSpPr/>
          <p:nvPr/>
        </p:nvSpPr>
        <p:spPr>
          <a:xfrm>
            <a:off x="240884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88;p17">
            <a:extLst>
              <a:ext uri="{FF2B5EF4-FFF2-40B4-BE49-F238E27FC236}">
                <a16:creationId xmlns:a16="http://schemas.microsoft.com/office/drawing/2014/main" id="{C5EB92C9-179D-21A5-A8B1-A959D1399419}"/>
              </a:ext>
            </a:extLst>
          </p:cNvPr>
          <p:cNvSpPr/>
          <p:nvPr/>
        </p:nvSpPr>
        <p:spPr>
          <a:xfrm>
            <a:off x="169876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9;p17">
            <a:extLst>
              <a:ext uri="{FF2B5EF4-FFF2-40B4-BE49-F238E27FC236}">
                <a16:creationId xmlns:a16="http://schemas.microsoft.com/office/drawing/2014/main" id="{BD6637FB-70DE-4DEE-362A-B3E116F08900}"/>
              </a:ext>
            </a:extLst>
          </p:cNvPr>
          <p:cNvSpPr/>
          <p:nvPr/>
        </p:nvSpPr>
        <p:spPr>
          <a:xfrm>
            <a:off x="4538547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192;p17">
            <a:extLst>
              <a:ext uri="{FF2B5EF4-FFF2-40B4-BE49-F238E27FC236}">
                <a16:creationId xmlns:a16="http://schemas.microsoft.com/office/drawing/2014/main" id="{572F978B-DB27-932D-EBBB-25910B7F0C71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193;p17">
            <a:extLst>
              <a:ext uri="{FF2B5EF4-FFF2-40B4-BE49-F238E27FC236}">
                <a16:creationId xmlns:a16="http://schemas.microsoft.com/office/drawing/2014/main" id="{DE52FF4E-4D57-718C-A568-E103C0C28ABD}"/>
              </a:ext>
            </a:extLst>
          </p:cNvPr>
          <p:cNvCxnSpPr>
            <a:cxnSpLocks/>
          </p:cNvCxnSpPr>
          <p:nvPr/>
        </p:nvCxnSpPr>
        <p:spPr>
          <a:xfrm rot="10800000">
            <a:off x="3206079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194;p17">
            <a:extLst>
              <a:ext uri="{FF2B5EF4-FFF2-40B4-BE49-F238E27FC236}">
                <a16:creationId xmlns:a16="http://schemas.microsoft.com/office/drawing/2014/main" id="{9E1B86D0-167B-F82B-4971-C1294716FF23}"/>
              </a:ext>
            </a:extLst>
          </p:cNvPr>
          <p:cNvCxnSpPr>
            <a:cxnSpLocks/>
          </p:cNvCxnSpPr>
          <p:nvPr/>
        </p:nvCxnSpPr>
        <p:spPr>
          <a:xfrm rot="10800000">
            <a:off x="3916164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195;p17">
            <a:extLst>
              <a:ext uri="{FF2B5EF4-FFF2-40B4-BE49-F238E27FC236}">
                <a16:creationId xmlns:a16="http://schemas.microsoft.com/office/drawing/2014/main" id="{C91EDADF-2EF4-0682-E7C1-A612A6B98835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200;p17">
            <a:extLst>
              <a:ext uri="{FF2B5EF4-FFF2-40B4-BE49-F238E27FC236}">
                <a16:creationId xmlns:a16="http://schemas.microsoft.com/office/drawing/2014/main" id="{08EE0E68-9D18-DAEC-6E65-313766CEBCE7}"/>
              </a:ext>
            </a:extLst>
          </p:cNvPr>
          <p:cNvSpPr txBox="1"/>
          <p:nvPr/>
        </p:nvSpPr>
        <p:spPr>
          <a:xfrm>
            <a:off x="3524904" y="2967064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202;p17">
            <a:extLst>
              <a:ext uri="{FF2B5EF4-FFF2-40B4-BE49-F238E27FC236}">
                <a16:creationId xmlns:a16="http://schemas.microsoft.com/office/drawing/2014/main" id="{BFAD6294-3106-25E9-8AA3-AAE0FC3A1DBE}"/>
              </a:ext>
            </a:extLst>
          </p:cNvPr>
          <p:cNvSpPr txBox="1"/>
          <p:nvPr/>
        </p:nvSpPr>
        <p:spPr>
          <a:xfrm>
            <a:off x="2042139" y="2490111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203;p17">
            <a:extLst>
              <a:ext uri="{FF2B5EF4-FFF2-40B4-BE49-F238E27FC236}">
                <a16:creationId xmlns:a16="http://schemas.microsoft.com/office/drawing/2014/main" id="{DAF192C6-ADD0-689F-D3D2-95114000BF88}"/>
              </a:ext>
            </a:extLst>
          </p:cNvPr>
          <p:cNvSpPr txBox="1"/>
          <p:nvPr/>
        </p:nvSpPr>
        <p:spPr>
          <a:xfrm>
            <a:off x="7225343" y="2490110"/>
            <a:ext cx="298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" name="Google Shape;218;p17">
            <a:extLst>
              <a:ext uri="{FF2B5EF4-FFF2-40B4-BE49-F238E27FC236}">
                <a16:creationId xmlns:a16="http://schemas.microsoft.com/office/drawing/2014/main" id="{89487FEF-8D42-11B8-9126-1E705AD9B8EA}"/>
              </a:ext>
            </a:extLst>
          </p:cNvPr>
          <p:cNvCxnSpPr>
            <a:cxnSpLocks/>
          </p:cNvCxnSpPr>
          <p:nvPr/>
        </p:nvCxnSpPr>
        <p:spPr>
          <a:xfrm flipV="1">
            <a:off x="6926968" y="3374571"/>
            <a:ext cx="0" cy="5114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224;p17">
            <a:extLst>
              <a:ext uri="{FF2B5EF4-FFF2-40B4-BE49-F238E27FC236}">
                <a16:creationId xmlns:a16="http://schemas.microsoft.com/office/drawing/2014/main" id="{9C2B0B34-C579-B13F-2C97-862E5EC79054}"/>
              </a:ext>
            </a:extLst>
          </p:cNvPr>
          <p:cNvSpPr txBox="1"/>
          <p:nvPr/>
        </p:nvSpPr>
        <p:spPr>
          <a:xfrm>
            <a:off x="6331918" y="2859831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225;p17">
            <a:extLst>
              <a:ext uri="{FF2B5EF4-FFF2-40B4-BE49-F238E27FC236}">
                <a16:creationId xmlns:a16="http://schemas.microsoft.com/office/drawing/2014/main" id="{D2598E16-928B-F8ED-B1BC-08D08E1361F3}"/>
              </a:ext>
            </a:extLst>
          </p:cNvPr>
          <p:cNvSpPr txBox="1"/>
          <p:nvPr/>
        </p:nvSpPr>
        <p:spPr>
          <a:xfrm>
            <a:off x="1973808" y="6416522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" name="Google Shape;195;p17">
            <a:extLst>
              <a:ext uri="{FF2B5EF4-FFF2-40B4-BE49-F238E27FC236}">
                <a16:creationId xmlns:a16="http://schemas.microsoft.com/office/drawing/2014/main" id="{66CA495A-19E6-1812-1E75-1E6512F61A5C}"/>
              </a:ext>
            </a:extLst>
          </p:cNvPr>
          <p:cNvCxnSpPr>
            <a:cxnSpLocks/>
          </p:cNvCxnSpPr>
          <p:nvPr/>
        </p:nvCxnSpPr>
        <p:spPr>
          <a:xfrm rot="10800000">
            <a:off x="2495994" y="565291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192;p17">
            <a:extLst>
              <a:ext uri="{FF2B5EF4-FFF2-40B4-BE49-F238E27FC236}">
                <a16:creationId xmlns:a16="http://schemas.microsoft.com/office/drawing/2014/main" id="{778DFAAD-6C8A-361E-FB33-A4D796293694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193;p17">
            <a:extLst>
              <a:ext uri="{FF2B5EF4-FFF2-40B4-BE49-F238E27FC236}">
                <a16:creationId xmlns:a16="http://schemas.microsoft.com/office/drawing/2014/main" id="{C1E80CEC-50C0-7A87-E961-F4BBEA568B72}"/>
              </a:ext>
            </a:extLst>
          </p:cNvPr>
          <p:cNvCxnSpPr>
            <a:cxnSpLocks/>
          </p:cNvCxnSpPr>
          <p:nvPr/>
        </p:nvCxnSpPr>
        <p:spPr>
          <a:xfrm rot="10800000">
            <a:off x="3206077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194;p17">
            <a:extLst>
              <a:ext uri="{FF2B5EF4-FFF2-40B4-BE49-F238E27FC236}">
                <a16:creationId xmlns:a16="http://schemas.microsoft.com/office/drawing/2014/main" id="{65861D38-33A3-6511-151B-CF27648E78AB}"/>
              </a:ext>
            </a:extLst>
          </p:cNvPr>
          <p:cNvCxnSpPr>
            <a:cxnSpLocks/>
          </p:cNvCxnSpPr>
          <p:nvPr/>
        </p:nvCxnSpPr>
        <p:spPr>
          <a:xfrm rot="10800000">
            <a:off x="3916161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C5C110D0-DF8E-4BD4-7DEB-66571C28E076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5;p17">
            <a:extLst>
              <a:ext uri="{FF2B5EF4-FFF2-40B4-BE49-F238E27FC236}">
                <a16:creationId xmlns:a16="http://schemas.microsoft.com/office/drawing/2014/main" id="{EFD06827-5649-BA80-52DA-0012BF5383FF}"/>
              </a:ext>
            </a:extLst>
          </p:cNvPr>
          <p:cNvCxnSpPr>
            <a:cxnSpLocks/>
          </p:cNvCxnSpPr>
          <p:nvPr/>
        </p:nvCxnSpPr>
        <p:spPr>
          <a:xfrm rot="10800000">
            <a:off x="2495993" y="456403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187;p17">
            <a:extLst>
              <a:ext uri="{FF2B5EF4-FFF2-40B4-BE49-F238E27FC236}">
                <a16:creationId xmlns:a16="http://schemas.microsoft.com/office/drawing/2014/main" id="{558102B0-D487-A2C1-EF09-57DC0FCD8CBC}"/>
              </a:ext>
            </a:extLst>
          </p:cNvPr>
          <p:cNvSpPr/>
          <p:nvPr/>
        </p:nvSpPr>
        <p:spPr>
          <a:xfrm>
            <a:off x="312085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87;p17">
            <a:extLst>
              <a:ext uri="{FF2B5EF4-FFF2-40B4-BE49-F238E27FC236}">
                <a16:creationId xmlns:a16="http://schemas.microsoft.com/office/drawing/2014/main" id="{24679670-27FD-5658-45B2-3EDC97809CFD}"/>
              </a:ext>
            </a:extLst>
          </p:cNvPr>
          <p:cNvSpPr/>
          <p:nvPr/>
        </p:nvSpPr>
        <p:spPr>
          <a:xfrm>
            <a:off x="3819502" y="393565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88D790F2-302A-1D31-CB9E-A2BBC2A7909D}"/>
              </a:ext>
            </a:extLst>
          </p:cNvPr>
          <p:cNvSpPr txBox="1"/>
          <p:nvPr/>
        </p:nvSpPr>
        <p:spPr>
          <a:xfrm>
            <a:off x="1476977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98762416-0669-652B-27F1-64287FEE488B}"/>
              </a:ext>
            </a:extLst>
          </p:cNvPr>
          <p:cNvSpPr txBox="1"/>
          <p:nvPr/>
        </p:nvSpPr>
        <p:spPr>
          <a:xfrm>
            <a:off x="2187061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F1689B9-BC07-370F-3C26-2995578C7B6F}"/>
              </a:ext>
            </a:extLst>
          </p:cNvPr>
          <p:cNvSpPr txBox="1"/>
          <p:nvPr/>
        </p:nvSpPr>
        <p:spPr>
          <a:xfrm>
            <a:off x="289642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D3C6A9AC-925C-665B-DDA9-E28F39928D95}"/>
              </a:ext>
            </a:extLst>
          </p:cNvPr>
          <p:cNvSpPr txBox="1"/>
          <p:nvPr/>
        </p:nvSpPr>
        <p:spPr>
          <a:xfrm>
            <a:off x="3503432" y="5841919"/>
            <a:ext cx="824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E621D8CB-3C9C-42D1-B506-AA87DFFB7C9B}"/>
              </a:ext>
            </a:extLst>
          </p:cNvPr>
          <p:cNvSpPr txBox="1"/>
          <p:nvPr/>
        </p:nvSpPr>
        <p:spPr>
          <a:xfrm>
            <a:off x="4188131" y="5822880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104" name="Google Shape;187;p17">
            <a:extLst>
              <a:ext uri="{FF2B5EF4-FFF2-40B4-BE49-F238E27FC236}">
                <a16:creationId xmlns:a16="http://schemas.microsoft.com/office/drawing/2014/main" id="{59572B40-01A3-7EAF-C5B8-000D6904EBBD}"/>
              </a:ext>
            </a:extLst>
          </p:cNvPr>
          <p:cNvSpPr/>
          <p:nvPr/>
        </p:nvSpPr>
        <p:spPr>
          <a:xfrm>
            <a:off x="754990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88;p17">
            <a:extLst>
              <a:ext uri="{FF2B5EF4-FFF2-40B4-BE49-F238E27FC236}">
                <a16:creationId xmlns:a16="http://schemas.microsoft.com/office/drawing/2014/main" id="{A2138C0A-D63F-B196-E393-70D87DEBF3E6}"/>
              </a:ext>
            </a:extLst>
          </p:cNvPr>
          <p:cNvSpPr/>
          <p:nvPr/>
        </p:nvSpPr>
        <p:spPr>
          <a:xfrm>
            <a:off x="683982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89;p17">
            <a:extLst>
              <a:ext uri="{FF2B5EF4-FFF2-40B4-BE49-F238E27FC236}">
                <a16:creationId xmlns:a16="http://schemas.microsoft.com/office/drawing/2014/main" id="{653CD364-19D7-3745-8D3E-F906F3D8C516}"/>
              </a:ext>
            </a:extLst>
          </p:cNvPr>
          <p:cNvSpPr/>
          <p:nvPr/>
        </p:nvSpPr>
        <p:spPr>
          <a:xfrm>
            <a:off x="9679607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92;p17">
            <a:extLst>
              <a:ext uri="{FF2B5EF4-FFF2-40B4-BE49-F238E27FC236}">
                <a16:creationId xmlns:a16="http://schemas.microsoft.com/office/drawing/2014/main" id="{E1AB6907-4E04-C4D0-827C-2C448E29DF72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93;p17">
            <a:extLst>
              <a:ext uri="{FF2B5EF4-FFF2-40B4-BE49-F238E27FC236}">
                <a16:creationId xmlns:a16="http://schemas.microsoft.com/office/drawing/2014/main" id="{85141E47-534E-96C2-550D-CF8B36FAA3B5}"/>
              </a:ext>
            </a:extLst>
          </p:cNvPr>
          <p:cNvCxnSpPr>
            <a:cxnSpLocks/>
          </p:cNvCxnSpPr>
          <p:nvPr/>
        </p:nvCxnSpPr>
        <p:spPr>
          <a:xfrm rot="10800000">
            <a:off x="8347139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94;p17">
            <a:extLst>
              <a:ext uri="{FF2B5EF4-FFF2-40B4-BE49-F238E27FC236}">
                <a16:creationId xmlns:a16="http://schemas.microsoft.com/office/drawing/2014/main" id="{9EB206F7-D6E3-A3B7-26CB-534F2D72CD4D}"/>
              </a:ext>
            </a:extLst>
          </p:cNvPr>
          <p:cNvCxnSpPr>
            <a:cxnSpLocks/>
          </p:cNvCxnSpPr>
          <p:nvPr/>
        </p:nvCxnSpPr>
        <p:spPr>
          <a:xfrm rot="10800000">
            <a:off x="905722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95;p17">
            <a:extLst>
              <a:ext uri="{FF2B5EF4-FFF2-40B4-BE49-F238E27FC236}">
                <a16:creationId xmlns:a16="http://schemas.microsoft.com/office/drawing/2014/main" id="{E2165EF3-15EC-4C88-F0C1-E70DD258E1FB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204;p17">
            <a:extLst>
              <a:ext uri="{FF2B5EF4-FFF2-40B4-BE49-F238E27FC236}">
                <a16:creationId xmlns:a16="http://schemas.microsoft.com/office/drawing/2014/main" id="{E0DB81CE-AB87-EF79-D2CC-9D1E585D8EC8}"/>
              </a:ext>
            </a:extLst>
          </p:cNvPr>
          <p:cNvSpPr/>
          <p:nvPr/>
        </p:nvSpPr>
        <p:spPr>
          <a:xfrm>
            <a:off x="6607739" y="4836262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112" name="Google Shape;195;p17">
            <a:extLst>
              <a:ext uri="{FF2B5EF4-FFF2-40B4-BE49-F238E27FC236}">
                <a16:creationId xmlns:a16="http://schemas.microsoft.com/office/drawing/2014/main" id="{35D8230C-B91F-711F-F2F2-C9C3CA150681}"/>
              </a:ext>
            </a:extLst>
          </p:cNvPr>
          <p:cNvCxnSpPr>
            <a:cxnSpLocks/>
          </p:cNvCxnSpPr>
          <p:nvPr/>
        </p:nvCxnSpPr>
        <p:spPr>
          <a:xfrm rot="10800000">
            <a:off x="763705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92;p17">
            <a:extLst>
              <a:ext uri="{FF2B5EF4-FFF2-40B4-BE49-F238E27FC236}">
                <a16:creationId xmlns:a16="http://schemas.microsoft.com/office/drawing/2014/main" id="{3FC8E1FA-890E-BD73-CC1E-A0F28B7F5261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93;p17">
            <a:extLst>
              <a:ext uri="{FF2B5EF4-FFF2-40B4-BE49-F238E27FC236}">
                <a16:creationId xmlns:a16="http://schemas.microsoft.com/office/drawing/2014/main" id="{D9F59E43-A1E2-FB62-B95E-A3943CF664A6}"/>
              </a:ext>
            </a:extLst>
          </p:cNvPr>
          <p:cNvCxnSpPr>
            <a:cxnSpLocks/>
          </p:cNvCxnSpPr>
          <p:nvPr/>
        </p:nvCxnSpPr>
        <p:spPr>
          <a:xfrm rot="10800000">
            <a:off x="8347137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94;p17">
            <a:extLst>
              <a:ext uri="{FF2B5EF4-FFF2-40B4-BE49-F238E27FC236}">
                <a16:creationId xmlns:a16="http://schemas.microsoft.com/office/drawing/2014/main" id="{7CD6648E-DC1C-EC0E-53D1-38F1C2C2B0C0}"/>
              </a:ext>
            </a:extLst>
          </p:cNvPr>
          <p:cNvCxnSpPr>
            <a:cxnSpLocks/>
          </p:cNvCxnSpPr>
          <p:nvPr/>
        </p:nvCxnSpPr>
        <p:spPr>
          <a:xfrm rot="10800000">
            <a:off x="9057221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95;p17">
            <a:extLst>
              <a:ext uri="{FF2B5EF4-FFF2-40B4-BE49-F238E27FC236}">
                <a16:creationId xmlns:a16="http://schemas.microsoft.com/office/drawing/2014/main" id="{25DA74D1-FAC8-57CA-5039-88343815ADEE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95;p17">
            <a:extLst>
              <a:ext uri="{FF2B5EF4-FFF2-40B4-BE49-F238E27FC236}">
                <a16:creationId xmlns:a16="http://schemas.microsoft.com/office/drawing/2014/main" id="{2C14B876-1C4A-636F-4EE8-28AD25172CFC}"/>
              </a:ext>
            </a:extLst>
          </p:cNvPr>
          <p:cNvCxnSpPr>
            <a:cxnSpLocks/>
          </p:cNvCxnSpPr>
          <p:nvPr/>
        </p:nvCxnSpPr>
        <p:spPr>
          <a:xfrm rot="10800000">
            <a:off x="7637053" y="456830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87;p17">
            <a:extLst>
              <a:ext uri="{FF2B5EF4-FFF2-40B4-BE49-F238E27FC236}">
                <a16:creationId xmlns:a16="http://schemas.microsoft.com/office/drawing/2014/main" id="{DE2EE9E7-1DA0-658F-48D0-84B8CBAA5820}"/>
              </a:ext>
            </a:extLst>
          </p:cNvPr>
          <p:cNvSpPr/>
          <p:nvPr/>
        </p:nvSpPr>
        <p:spPr>
          <a:xfrm>
            <a:off x="826191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87;p17">
            <a:extLst>
              <a:ext uri="{FF2B5EF4-FFF2-40B4-BE49-F238E27FC236}">
                <a16:creationId xmlns:a16="http://schemas.microsoft.com/office/drawing/2014/main" id="{27C9A567-27DF-2703-3BF3-DC70801965ED}"/>
              </a:ext>
            </a:extLst>
          </p:cNvPr>
          <p:cNvSpPr/>
          <p:nvPr/>
        </p:nvSpPr>
        <p:spPr>
          <a:xfrm>
            <a:off x="8960562" y="393992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02A8C332-AC64-C148-8283-2BA88D80B94A}"/>
              </a:ext>
            </a:extLst>
          </p:cNvPr>
          <p:cNvSpPr txBox="1"/>
          <p:nvPr/>
        </p:nvSpPr>
        <p:spPr>
          <a:xfrm>
            <a:off x="6607481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A9FE2F54-4A09-A1D9-4463-BE47C826E83B}"/>
              </a:ext>
            </a:extLst>
          </p:cNvPr>
          <p:cNvSpPr txBox="1"/>
          <p:nvPr/>
        </p:nvSpPr>
        <p:spPr>
          <a:xfrm>
            <a:off x="7255286" y="5822880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52805FBA-C031-BF0B-948B-2D3A3E19D0A7}"/>
              </a:ext>
            </a:extLst>
          </p:cNvPr>
          <p:cNvSpPr txBox="1"/>
          <p:nvPr/>
        </p:nvSpPr>
        <p:spPr>
          <a:xfrm>
            <a:off x="7992096" y="5822880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E670CD33-E05E-D383-6E36-D3851C6E858B}"/>
              </a:ext>
            </a:extLst>
          </p:cNvPr>
          <p:cNvSpPr txBox="1"/>
          <p:nvPr/>
        </p:nvSpPr>
        <p:spPr>
          <a:xfrm>
            <a:off x="874829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9F09B156-E611-6D2A-68C9-3807FB3C3501}"/>
              </a:ext>
            </a:extLst>
          </p:cNvPr>
          <p:cNvSpPr txBox="1"/>
          <p:nvPr/>
        </p:nvSpPr>
        <p:spPr>
          <a:xfrm>
            <a:off x="9408044" y="5822880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125" name="Google Shape;218;p17">
            <a:extLst>
              <a:ext uri="{FF2B5EF4-FFF2-40B4-BE49-F238E27FC236}">
                <a16:creationId xmlns:a16="http://schemas.microsoft.com/office/drawing/2014/main" id="{473F3D53-6A24-7B28-C5D9-F387152D36A1}"/>
              </a:ext>
            </a:extLst>
          </p:cNvPr>
          <p:cNvCxnSpPr>
            <a:cxnSpLocks/>
          </p:cNvCxnSpPr>
          <p:nvPr/>
        </p:nvCxnSpPr>
        <p:spPr>
          <a:xfrm flipV="1">
            <a:off x="3914227" y="3374571"/>
            <a:ext cx="0" cy="51147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89;p17">
            <a:extLst>
              <a:ext uri="{FF2B5EF4-FFF2-40B4-BE49-F238E27FC236}">
                <a16:creationId xmlns:a16="http://schemas.microsoft.com/office/drawing/2014/main" id="{A1CB2C50-C879-6546-B45C-B7784D8B87C0}"/>
              </a:ext>
            </a:extLst>
          </p:cNvPr>
          <p:cNvSpPr/>
          <p:nvPr/>
        </p:nvSpPr>
        <p:spPr>
          <a:xfrm>
            <a:off x="10398652" y="393386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95;p17">
            <a:extLst>
              <a:ext uri="{FF2B5EF4-FFF2-40B4-BE49-F238E27FC236}">
                <a16:creationId xmlns:a16="http://schemas.microsoft.com/office/drawing/2014/main" id="{478D83BA-C7D3-C707-A342-E3BF7F033E88}"/>
              </a:ext>
            </a:extLst>
          </p:cNvPr>
          <p:cNvCxnSpPr>
            <a:cxnSpLocks/>
          </p:cNvCxnSpPr>
          <p:nvPr/>
        </p:nvCxnSpPr>
        <p:spPr>
          <a:xfrm rot="10800000">
            <a:off x="10486352" y="4562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94;p17">
            <a:extLst>
              <a:ext uri="{FF2B5EF4-FFF2-40B4-BE49-F238E27FC236}">
                <a16:creationId xmlns:a16="http://schemas.microsoft.com/office/drawing/2014/main" id="{258C40FA-1A10-5F0B-C970-982009A09BBF}"/>
              </a:ext>
            </a:extLst>
          </p:cNvPr>
          <p:cNvCxnSpPr>
            <a:cxnSpLocks/>
          </p:cNvCxnSpPr>
          <p:nvPr/>
        </p:nvCxnSpPr>
        <p:spPr>
          <a:xfrm rot="10800000">
            <a:off x="10457064" y="565719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BA7909F-BD6D-9EFB-1E5E-5241672DFBEC}"/>
              </a:ext>
            </a:extLst>
          </p:cNvPr>
          <p:cNvSpPr txBox="1"/>
          <p:nvPr/>
        </p:nvSpPr>
        <p:spPr>
          <a:xfrm>
            <a:off x="10148130" y="5822880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30" name="Google Shape;204;p17">
            <a:extLst>
              <a:ext uri="{FF2B5EF4-FFF2-40B4-BE49-F238E27FC236}">
                <a16:creationId xmlns:a16="http://schemas.microsoft.com/office/drawing/2014/main" id="{B7E77234-E015-E8B0-DEEA-AC759BA87B22}"/>
              </a:ext>
            </a:extLst>
          </p:cNvPr>
          <p:cNvSpPr/>
          <p:nvPr/>
        </p:nvSpPr>
        <p:spPr>
          <a:xfrm>
            <a:off x="1409171" y="4840504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131" name="Google Shape;189;p17">
            <a:extLst>
              <a:ext uri="{FF2B5EF4-FFF2-40B4-BE49-F238E27FC236}">
                <a16:creationId xmlns:a16="http://schemas.microsoft.com/office/drawing/2014/main" id="{A7D052AC-D463-C5AF-A591-99C18CB61E86}"/>
              </a:ext>
            </a:extLst>
          </p:cNvPr>
          <p:cNvSpPr/>
          <p:nvPr/>
        </p:nvSpPr>
        <p:spPr>
          <a:xfrm>
            <a:off x="5238170" y="393386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195;p17">
            <a:extLst>
              <a:ext uri="{FF2B5EF4-FFF2-40B4-BE49-F238E27FC236}">
                <a16:creationId xmlns:a16="http://schemas.microsoft.com/office/drawing/2014/main" id="{60600E89-5453-EF68-D985-38A317C2F7A4}"/>
              </a:ext>
            </a:extLst>
          </p:cNvPr>
          <p:cNvCxnSpPr>
            <a:cxnSpLocks/>
          </p:cNvCxnSpPr>
          <p:nvPr/>
        </p:nvCxnSpPr>
        <p:spPr>
          <a:xfrm rot="10800000">
            <a:off x="5325870" y="4562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94;p17">
            <a:extLst>
              <a:ext uri="{FF2B5EF4-FFF2-40B4-BE49-F238E27FC236}">
                <a16:creationId xmlns:a16="http://schemas.microsoft.com/office/drawing/2014/main" id="{B96111B0-6497-73D3-60AD-97486643F3EC}"/>
              </a:ext>
            </a:extLst>
          </p:cNvPr>
          <p:cNvCxnSpPr>
            <a:cxnSpLocks/>
          </p:cNvCxnSpPr>
          <p:nvPr/>
        </p:nvCxnSpPr>
        <p:spPr>
          <a:xfrm rot="10800000">
            <a:off x="5304033" y="566029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9FFE0A9B-BCD2-39C8-0172-6FC6CA736A8A}"/>
              </a:ext>
            </a:extLst>
          </p:cNvPr>
          <p:cNvSpPr txBox="1"/>
          <p:nvPr/>
        </p:nvSpPr>
        <p:spPr>
          <a:xfrm>
            <a:off x="4995099" y="582598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0E02166C-27AB-9A44-EE56-993C9EC6D96B}"/>
              </a:ext>
            </a:extLst>
          </p:cNvPr>
          <p:cNvSpPr/>
          <p:nvPr/>
        </p:nvSpPr>
        <p:spPr>
          <a:xfrm>
            <a:off x="6569567" y="5711314"/>
            <a:ext cx="712443" cy="585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B7628-2F91-9C65-3980-4BC58D1E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92" y="1574319"/>
            <a:ext cx="10058400" cy="920834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0000">
              <a:lnSpc>
                <a:spcPct val="7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ea typeface="Microsoft JhengHei" panose="020B0604030504040204" pitchFamily="34" charset="-120"/>
                <a:cs typeface="+mn-lt"/>
              </a:rPr>
              <a:t>BERT</a:t>
            </a:r>
            <a:r>
              <a:rPr lang="zh-TW" altLang="en-US" dirty="0">
                <a:ea typeface="Microsoft JhengHei" panose="020B0604030504040204" pitchFamily="34" charset="-120"/>
                <a:cs typeface="+mn-lt"/>
              </a:rPr>
              <a:t> 全名：</a:t>
            </a:r>
            <a:r>
              <a:rPr lang="en" altLang="zh-TW" dirty="0">
                <a:solidFill>
                  <a:srgbClr val="FF0000"/>
                </a:solidFill>
                <a:ea typeface="Microsoft JhengHei" panose="020B0604030504040204" pitchFamily="34" charset="-120"/>
                <a:cs typeface="+mn-lt"/>
              </a:rPr>
              <a:t>Bidirectional</a:t>
            </a:r>
            <a:r>
              <a:rPr lang="en" altLang="zh-TW" dirty="0">
                <a:ea typeface="Microsoft JhengHei" panose="020B0604030504040204" pitchFamily="34" charset="-120"/>
                <a:cs typeface="+mn-lt"/>
              </a:rPr>
              <a:t> Encoder Representations from Transformers</a:t>
            </a:r>
            <a:endParaRPr lang="en-US" altLang="zh-TW" dirty="0">
              <a:ea typeface="Microsoft JhengHei" panose="020B0604030504040204" pitchFamily="34" charset="-120"/>
              <a:cs typeface="+mn-lt"/>
            </a:endParaRPr>
          </a:p>
          <a:p>
            <a:pPr indent="-360000">
              <a:lnSpc>
                <a:spcPct val="70000"/>
              </a:lnSpc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ea typeface="Microsoft JhengHei" panose="020B0604030504040204" pitchFamily="34" charset="-120"/>
                <a:cs typeface="+mn-lt"/>
              </a:rPr>
              <a:t>BERT</a:t>
            </a:r>
            <a:r>
              <a:rPr lang="zh-TW" altLang="en-US" dirty="0">
                <a:ea typeface="Microsoft JhengHei" panose="020B0604030504040204" pitchFamily="34" charset="-120"/>
                <a:cs typeface="+mn-lt"/>
              </a:rPr>
              <a:t> 有兩種預訓練任務：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5127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5A725-871F-F170-5FFC-E0E72A1AB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kumimoji="1" lang="en" altLang="zh-TW" dirty="0"/>
              <a:t>BERT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存在的意義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FDA9A-C7AF-9393-A70E-34FDA5C5B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F24FF02-4E79-B850-9A4B-7C94A3732C88}"/>
              </a:ext>
            </a:extLst>
          </p:cNvPr>
          <p:cNvSpPr txBox="1"/>
          <p:nvPr/>
        </p:nvSpPr>
        <p:spPr>
          <a:xfrm>
            <a:off x="5669280" y="1393148"/>
            <a:ext cx="59022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Radford, Alec, et al. "Improving language understanding by generative pre-training." (2018).</a:t>
            </a:r>
            <a:endParaRPr kumimoji="1" lang="zh-TW" altLang="en-US" sz="1200" dirty="0"/>
          </a:p>
        </p:txBody>
      </p:sp>
      <p:sp>
        <p:nvSpPr>
          <p:cNvPr id="47" name="內容版面配置區 2">
            <a:extLst>
              <a:ext uri="{FF2B5EF4-FFF2-40B4-BE49-F238E27FC236}">
                <a16:creationId xmlns:a16="http://schemas.microsoft.com/office/drawing/2014/main" id="{0BF0AA12-8281-550D-CC4B-2A6D7B664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07" y="1818802"/>
            <a:ext cx="10058400" cy="1244437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Transformer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的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self-attention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計算過程是雙向的</a:t>
            </a:r>
            <a:endParaRPr lang="en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  <a:p>
            <a:pPr indent="-36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GPT 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雖然用了 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Transformer</a:t>
            </a:r>
            <a:r>
              <a:rPr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，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但生成順序還是單向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B937FE27-3397-079B-89FC-9C63F2C9BE2B}"/>
              </a:ext>
            </a:extLst>
          </p:cNvPr>
          <p:cNvSpPr/>
          <p:nvPr/>
        </p:nvSpPr>
        <p:spPr>
          <a:xfrm>
            <a:off x="1008995" y="40954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B1899874-50E8-4036-CEBF-2733A684ACC6}"/>
              </a:ext>
            </a:extLst>
          </p:cNvPr>
          <p:cNvSpPr/>
          <p:nvPr/>
        </p:nvSpPr>
        <p:spPr>
          <a:xfrm>
            <a:off x="1090726" y="54101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2154033-015B-5CE7-C087-0792D5658699}"/>
              </a:ext>
            </a:extLst>
          </p:cNvPr>
          <p:cNvSpPr/>
          <p:nvPr/>
        </p:nvSpPr>
        <p:spPr>
          <a:xfrm>
            <a:off x="400530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85D0AE99-D657-F850-41FB-54E62BA8654F}"/>
              </a:ext>
            </a:extLst>
          </p:cNvPr>
          <p:cNvSpPr/>
          <p:nvPr/>
        </p:nvSpPr>
        <p:spPr>
          <a:xfrm>
            <a:off x="4588218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E2677D0C-64AF-B85D-4846-E173CF056063}"/>
              </a:ext>
            </a:extLst>
          </p:cNvPr>
          <p:cNvSpPr/>
          <p:nvPr/>
        </p:nvSpPr>
        <p:spPr>
          <a:xfrm>
            <a:off x="167364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6B0DDAFA-D193-C4ED-CB34-573BDA6FE41F}"/>
              </a:ext>
            </a:extLst>
          </p:cNvPr>
          <p:cNvSpPr/>
          <p:nvPr/>
        </p:nvSpPr>
        <p:spPr>
          <a:xfrm>
            <a:off x="225655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686E58BD-44DB-8E4B-7757-A9B3C83BEC7B}"/>
              </a:ext>
            </a:extLst>
          </p:cNvPr>
          <p:cNvSpPr/>
          <p:nvPr/>
        </p:nvSpPr>
        <p:spPr>
          <a:xfrm>
            <a:off x="2839471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29CA3B7E-A6B6-D472-3AF0-BE333A36FCE6}"/>
              </a:ext>
            </a:extLst>
          </p:cNvPr>
          <p:cNvSpPr/>
          <p:nvPr/>
        </p:nvSpPr>
        <p:spPr>
          <a:xfrm>
            <a:off x="3422386" y="54101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D28B1D4D-73BE-91B8-95D1-9018ED1DFE2C}"/>
              </a:ext>
            </a:extLst>
          </p:cNvPr>
          <p:cNvCxnSpPr>
            <a:cxnSpLocks/>
          </p:cNvCxnSpPr>
          <p:nvPr/>
        </p:nvCxnSpPr>
        <p:spPr>
          <a:xfrm flipV="1">
            <a:off x="132265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E961E89B-CFDD-487E-5EF4-7D92F0002CE2}"/>
              </a:ext>
            </a:extLst>
          </p:cNvPr>
          <p:cNvCxnSpPr>
            <a:cxnSpLocks/>
          </p:cNvCxnSpPr>
          <p:nvPr/>
        </p:nvCxnSpPr>
        <p:spPr>
          <a:xfrm flipV="1">
            <a:off x="1902848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69210589-0EC2-0934-3881-3A318E6E9420}"/>
              </a:ext>
            </a:extLst>
          </p:cNvPr>
          <p:cNvCxnSpPr>
            <a:cxnSpLocks/>
          </p:cNvCxnSpPr>
          <p:nvPr/>
        </p:nvCxnSpPr>
        <p:spPr>
          <a:xfrm flipV="1">
            <a:off x="2483042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5FD96E3-8595-28CE-D6F0-3023551D20D0}"/>
              </a:ext>
            </a:extLst>
          </p:cNvPr>
          <p:cNvCxnSpPr>
            <a:cxnSpLocks/>
          </p:cNvCxnSpPr>
          <p:nvPr/>
        </p:nvCxnSpPr>
        <p:spPr>
          <a:xfrm flipV="1">
            <a:off x="3063236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FA7A02E5-AD1A-37B5-0389-ABC22643166F}"/>
              </a:ext>
            </a:extLst>
          </p:cNvPr>
          <p:cNvCxnSpPr>
            <a:cxnSpLocks/>
          </p:cNvCxnSpPr>
          <p:nvPr/>
        </p:nvCxnSpPr>
        <p:spPr>
          <a:xfrm flipV="1">
            <a:off x="3643430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6B56E88C-CDA7-E090-E815-84568474BFBE}"/>
              </a:ext>
            </a:extLst>
          </p:cNvPr>
          <p:cNvCxnSpPr>
            <a:cxnSpLocks/>
          </p:cNvCxnSpPr>
          <p:nvPr/>
        </p:nvCxnSpPr>
        <p:spPr>
          <a:xfrm flipV="1">
            <a:off x="4223624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DB665D4C-1A7A-9591-35B8-4E0425CCA834}"/>
              </a:ext>
            </a:extLst>
          </p:cNvPr>
          <p:cNvCxnSpPr>
            <a:cxnSpLocks/>
          </p:cNvCxnSpPr>
          <p:nvPr/>
        </p:nvCxnSpPr>
        <p:spPr>
          <a:xfrm flipV="1">
            <a:off x="4803817" y="50986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96EB3A89-803E-C3F6-E7EB-D2D95AF3EEF9}"/>
              </a:ext>
            </a:extLst>
          </p:cNvPr>
          <p:cNvCxnSpPr>
            <a:cxnSpLocks/>
          </p:cNvCxnSpPr>
          <p:nvPr/>
        </p:nvCxnSpPr>
        <p:spPr>
          <a:xfrm flipV="1">
            <a:off x="132265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38305D11-6409-CA5E-1477-5A74FD3938EF}"/>
              </a:ext>
            </a:extLst>
          </p:cNvPr>
          <p:cNvSpPr/>
          <p:nvPr/>
        </p:nvSpPr>
        <p:spPr>
          <a:xfrm>
            <a:off x="109072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827E69F9-FBDD-0851-87CC-DBA8FA4ADB4A}"/>
              </a:ext>
            </a:extLst>
          </p:cNvPr>
          <p:cNvSpPr/>
          <p:nvPr/>
        </p:nvSpPr>
        <p:spPr>
          <a:xfrm>
            <a:off x="1673639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BE546323-65F9-F834-27B6-E8FC5586125C}"/>
              </a:ext>
            </a:extLst>
          </p:cNvPr>
          <p:cNvCxnSpPr>
            <a:cxnSpLocks/>
          </p:cNvCxnSpPr>
          <p:nvPr/>
        </p:nvCxnSpPr>
        <p:spPr>
          <a:xfrm flipV="1">
            <a:off x="1893471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8FEDDAAB-FFD9-A575-8BC2-BC867F37691C}"/>
              </a:ext>
            </a:extLst>
          </p:cNvPr>
          <p:cNvSpPr/>
          <p:nvPr/>
        </p:nvSpPr>
        <p:spPr>
          <a:xfrm>
            <a:off x="1674571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BDCC26EE-85B5-1B74-3726-DA1BE0A47679}"/>
              </a:ext>
            </a:extLst>
          </p:cNvPr>
          <p:cNvSpPr/>
          <p:nvPr/>
        </p:nvSpPr>
        <p:spPr>
          <a:xfrm>
            <a:off x="2256556" y="54101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66EDDD54-757D-E514-6F3A-BBC5E7AB4D06}"/>
              </a:ext>
            </a:extLst>
          </p:cNvPr>
          <p:cNvSpPr/>
          <p:nvPr/>
        </p:nvSpPr>
        <p:spPr>
          <a:xfrm>
            <a:off x="2838846" y="54101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2" name="圓角矩形 51">
            <a:extLst>
              <a:ext uri="{FF2B5EF4-FFF2-40B4-BE49-F238E27FC236}">
                <a16:creationId xmlns:a16="http://schemas.microsoft.com/office/drawing/2014/main" id="{1A24ED6C-8265-AF39-01E7-6CD38FD1028E}"/>
              </a:ext>
            </a:extLst>
          </p:cNvPr>
          <p:cNvSpPr/>
          <p:nvPr/>
        </p:nvSpPr>
        <p:spPr>
          <a:xfrm>
            <a:off x="3422384" y="54101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D1B81500-FCE5-F63A-A7BA-6B73991A8410}"/>
              </a:ext>
            </a:extLst>
          </p:cNvPr>
          <p:cNvSpPr/>
          <p:nvPr/>
        </p:nvSpPr>
        <p:spPr>
          <a:xfrm>
            <a:off x="4005301" y="54101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628ED4C1-4C31-45A3-11A9-D42D06C92842}"/>
              </a:ext>
            </a:extLst>
          </p:cNvPr>
          <p:cNvSpPr/>
          <p:nvPr/>
        </p:nvSpPr>
        <p:spPr>
          <a:xfrm>
            <a:off x="4588218" y="54101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AEAF5146-669E-DA06-7FAC-9509FF9DE73E}"/>
              </a:ext>
            </a:extLst>
          </p:cNvPr>
          <p:cNvSpPr/>
          <p:nvPr/>
        </p:nvSpPr>
        <p:spPr>
          <a:xfrm>
            <a:off x="2255308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61C745D1-D59F-759F-433A-F421781A95DF}"/>
              </a:ext>
            </a:extLst>
          </p:cNvPr>
          <p:cNvSpPr/>
          <p:nvPr/>
        </p:nvSpPr>
        <p:spPr>
          <a:xfrm>
            <a:off x="2838846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F06469C0-7EFD-6B16-D303-67BFE97B7E7F}"/>
              </a:ext>
            </a:extLst>
          </p:cNvPr>
          <p:cNvSpPr/>
          <p:nvPr/>
        </p:nvSpPr>
        <p:spPr>
          <a:xfrm>
            <a:off x="3421763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9B9C7F3A-184C-DC4D-CD81-48DA232D29FE}"/>
              </a:ext>
            </a:extLst>
          </p:cNvPr>
          <p:cNvSpPr/>
          <p:nvPr/>
        </p:nvSpPr>
        <p:spPr>
          <a:xfrm>
            <a:off x="4004680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9BD41992-090D-D421-9DB7-5BF0E16E4453}"/>
              </a:ext>
            </a:extLst>
          </p:cNvPr>
          <p:cNvSpPr/>
          <p:nvPr/>
        </p:nvSpPr>
        <p:spPr>
          <a:xfrm>
            <a:off x="4579427" y="33644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D20E757F-8D13-B874-FA47-72773C1C075E}"/>
              </a:ext>
            </a:extLst>
          </p:cNvPr>
          <p:cNvCxnSpPr>
            <a:cxnSpLocks/>
          </p:cNvCxnSpPr>
          <p:nvPr/>
        </p:nvCxnSpPr>
        <p:spPr>
          <a:xfrm flipV="1">
            <a:off x="2483042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96FE4C76-0F2B-E7FC-0368-C97284B32057}"/>
              </a:ext>
            </a:extLst>
          </p:cNvPr>
          <p:cNvCxnSpPr>
            <a:cxnSpLocks/>
          </p:cNvCxnSpPr>
          <p:nvPr/>
        </p:nvCxnSpPr>
        <p:spPr>
          <a:xfrm flipV="1">
            <a:off x="3063236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D81AF7FC-8696-C200-47D1-07251FB597B0}"/>
              </a:ext>
            </a:extLst>
          </p:cNvPr>
          <p:cNvCxnSpPr>
            <a:cxnSpLocks/>
          </p:cNvCxnSpPr>
          <p:nvPr/>
        </p:nvCxnSpPr>
        <p:spPr>
          <a:xfrm flipV="1">
            <a:off x="3643430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6C9944C-245C-E4B5-8D7B-CE515ADD5558}"/>
              </a:ext>
            </a:extLst>
          </p:cNvPr>
          <p:cNvCxnSpPr>
            <a:cxnSpLocks/>
          </p:cNvCxnSpPr>
          <p:nvPr/>
        </p:nvCxnSpPr>
        <p:spPr>
          <a:xfrm flipV="1">
            <a:off x="4223624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BACB9DFA-05F2-99BA-A2BB-6FCF65B2EF69}"/>
              </a:ext>
            </a:extLst>
          </p:cNvPr>
          <p:cNvCxnSpPr>
            <a:cxnSpLocks/>
          </p:cNvCxnSpPr>
          <p:nvPr/>
        </p:nvCxnSpPr>
        <p:spPr>
          <a:xfrm flipV="1">
            <a:off x="4803817" y="37910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11B33C2B-73D9-83B1-BE29-40FEB8C45C3F}"/>
              </a:ext>
            </a:extLst>
          </p:cNvPr>
          <p:cNvSpPr/>
          <p:nvPr/>
        </p:nvSpPr>
        <p:spPr>
          <a:xfrm>
            <a:off x="1090726" y="62140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8" name="內容版面配置區 2">
            <a:extLst>
              <a:ext uri="{FF2B5EF4-FFF2-40B4-BE49-F238E27FC236}">
                <a16:creationId xmlns:a16="http://schemas.microsoft.com/office/drawing/2014/main" id="{CCB912F5-2926-2273-0F6E-82DA6AFA6B24}"/>
              </a:ext>
            </a:extLst>
          </p:cNvPr>
          <p:cNvSpPr txBox="1">
            <a:spLocks/>
          </p:cNvSpPr>
          <p:nvPr/>
        </p:nvSpPr>
        <p:spPr>
          <a:xfrm>
            <a:off x="1666103" y="62595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B2855F6D-93C5-E3F6-3548-70C0DC458973}"/>
              </a:ext>
            </a:extLst>
          </p:cNvPr>
          <p:cNvCxnSpPr>
            <a:cxnSpLocks/>
            <a:stCxn id="71" idx="3"/>
          </p:cNvCxnSpPr>
          <p:nvPr/>
        </p:nvCxnSpPr>
        <p:spPr>
          <a:xfrm flipV="1">
            <a:off x="1090726" y="3162300"/>
            <a:ext cx="3999542" cy="49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C1BB9DE-9791-6E5A-C74A-19013166EB11}"/>
              </a:ext>
            </a:extLst>
          </p:cNvPr>
          <p:cNvSpPr txBox="1"/>
          <p:nvPr/>
        </p:nvSpPr>
        <p:spPr>
          <a:xfrm>
            <a:off x="404929" y="2844121"/>
            <a:ext cx="685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生成順序</a:t>
            </a: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97A099DE-DA95-D125-B083-E2654C493D8C}"/>
              </a:ext>
            </a:extLst>
          </p:cNvPr>
          <p:cNvSpPr txBox="1"/>
          <p:nvPr/>
        </p:nvSpPr>
        <p:spPr>
          <a:xfrm>
            <a:off x="5880849" y="3586181"/>
            <a:ext cx="5755338" cy="1294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ea typeface="Microsoft JhengHei" panose="020B0604030504040204" pitchFamily="34" charset="-120"/>
              </a:rPr>
              <a:t>因此：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GPT </a:t>
            </a:r>
            <a:r>
              <a:rPr kumimoji="1" lang="zh-TW" altLang="en-US" dirty="0">
                <a:ea typeface="Microsoft JhengHei" panose="020B0604030504040204" pitchFamily="34" charset="-120"/>
              </a:rPr>
              <a:t>比較適合生成任務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GPT</a:t>
            </a:r>
            <a:r>
              <a:rPr kumimoji="1" lang="zh-TW" altLang="en-US" dirty="0">
                <a:ea typeface="Microsoft JhengHei" panose="020B0604030504040204" pitchFamily="34" charset="-120"/>
              </a:rPr>
              <a:t>比較不適合語意理解任務 </a:t>
            </a:r>
            <a:r>
              <a:rPr kumimoji="1" lang="en-US" altLang="zh-TW" dirty="0">
                <a:ea typeface="Microsoft JhengHei" panose="020B0604030504040204" pitchFamily="34" charset="-120"/>
              </a:rPr>
              <a:t>(classification </a:t>
            </a:r>
            <a:r>
              <a:rPr kumimoji="1" lang="zh-TW" altLang="en-US" dirty="0">
                <a:ea typeface="Microsoft JhengHei" panose="020B0604030504040204" pitchFamily="34" charset="-120"/>
              </a:rPr>
              <a:t>導向的任務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84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0" grpId="0" animBg="1"/>
      <p:bldP spid="21" grpId="0" animBg="1"/>
      <p:bldP spid="23" grpId="0" animBg="1"/>
      <p:bldP spid="44" grpId="0" animBg="1"/>
      <p:bldP spid="48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0332F-EDF4-60C7-A18E-A3A30B016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Transformers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進行的過程 </a:t>
            </a:r>
            <a:r>
              <a:rPr kumimoji="1" lang="en-US" altLang="zh-TW" dirty="0">
                <a:ea typeface="Microsoft JhengHei" panose="020B0604030504040204" pitchFamily="34" charset="-120"/>
              </a:rPr>
              <a:t>GIF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E074F1-92CB-4EBC-F9DC-29D51205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51BF833-770A-3128-C78C-42CAA21D3CE7}"/>
              </a:ext>
            </a:extLst>
          </p:cNvPr>
          <p:cNvSpPr txBox="1"/>
          <p:nvPr/>
        </p:nvSpPr>
        <p:spPr>
          <a:xfrm>
            <a:off x="2874745" y="2921168"/>
            <a:ext cx="644250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hlinkClick r:id="rId2"/>
              </a:rPr>
              <a:t>https://3.bp.blogspot.com/-aZ3zvPiCoXM/WaiKQO7KRnI/AAAAAAAAB_8/7a1CYjp40nUg4lKpW7covGZJQAySxlg8QCLcBGAs/s1600/transform20fps.gif</a:t>
            </a:r>
            <a:endParaRPr lang="en-US" altLang="zh-TW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7107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D75FBE-8CC3-4CD5-6304-781CC28DB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BERT and 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238FDE-B2F9-9940-5EB9-65CCA96D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5DC907-BB23-5814-9441-2F65AEB2D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399" y="1840930"/>
            <a:ext cx="2936082" cy="428528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08A5B98-5892-A296-8B16-6E1CB0F5EF9E}"/>
              </a:ext>
            </a:extLst>
          </p:cNvPr>
          <p:cNvSpPr txBox="1"/>
          <p:nvPr/>
        </p:nvSpPr>
        <p:spPr>
          <a:xfrm>
            <a:off x="4000369" y="6146010"/>
            <a:ext cx="3414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Figure from the Transformers paper (2017).</a:t>
            </a:r>
            <a:endParaRPr lang="zh-TW" altLang="en-US" sz="1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4FCD8D8-1B6C-3704-1D9C-527DA7168E0F}"/>
              </a:ext>
            </a:extLst>
          </p:cNvPr>
          <p:cNvSpPr txBox="1"/>
          <p:nvPr/>
        </p:nvSpPr>
        <p:spPr>
          <a:xfrm>
            <a:off x="3390766" y="3983569"/>
            <a:ext cx="9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Encoder part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0E7C6E-0A02-8269-8041-0D9F1302B04A}"/>
              </a:ext>
            </a:extLst>
          </p:cNvPr>
          <p:cNvSpPr txBox="1"/>
          <p:nvPr/>
        </p:nvSpPr>
        <p:spPr>
          <a:xfrm>
            <a:off x="7242460" y="3983568"/>
            <a:ext cx="9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Decoder part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F879DEB-A59C-36C0-C88E-A8817CF0F252}"/>
              </a:ext>
            </a:extLst>
          </p:cNvPr>
          <p:cNvSpPr txBox="1"/>
          <p:nvPr/>
        </p:nvSpPr>
        <p:spPr>
          <a:xfrm>
            <a:off x="7555931" y="2477009"/>
            <a:ext cx="2825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Since there is no encoder part, cross-attention is absent</a:t>
            </a:r>
            <a:r>
              <a:rPr kumimoji="1" lang="zh-TW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in GPT series models.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99B86381-4085-6D50-1AEB-536214F5DA56}"/>
              </a:ext>
            </a:extLst>
          </p:cNvPr>
          <p:cNvCxnSpPr>
            <a:cxnSpLocks/>
          </p:cNvCxnSpPr>
          <p:nvPr/>
        </p:nvCxnSpPr>
        <p:spPr>
          <a:xfrm flipH="1">
            <a:off x="6591501" y="2978289"/>
            <a:ext cx="964430" cy="77554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D9EC3199-E2EB-99BB-E96B-DAAEB58BE229}"/>
              </a:ext>
            </a:extLst>
          </p:cNvPr>
          <p:cNvSpPr/>
          <p:nvPr/>
        </p:nvSpPr>
        <p:spPr>
          <a:xfrm>
            <a:off x="5654241" y="1840930"/>
            <a:ext cx="1588219" cy="43050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024082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1835</TotalTime>
  <Words>3180</Words>
  <Application>Microsoft Macintosh PowerPoint</Application>
  <PresentationFormat>寬螢幕</PresentationFormat>
  <Paragraphs>619</Paragraphs>
  <Slides>53</Slides>
  <Notes>1</Notes>
  <HiddenSlides>3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1" baseType="lpstr">
      <vt:lpstr>Microsoft JhengHei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自然語言處理與應用 Natural Language Processing and Applications</vt:lpstr>
      <vt:lpstr>Outline</vt:lpstr>
      <vt:lpstr>[Recap] 先 pre-training，再 Fine-tuning</vt:lpstr>
      <vt:lpstr>(Recap) GPT-1</vt:lpstr>
      <vt:lpstr>訓練模型最大化每個時間點的機率</vt:lpstr>
      <vt:lpstr>(Recap) BERT</vt:lpstr>
      <vt:lpstr>(Recap) BERT 存在的意義</vt:lpstr>
      <vt:lpstr>Transformers 進行的過程 GIF</vt:lpstr>
      <vt:lpstr>BERT and GPT</vt:lpstr>
      <vt:lpstr>GPT 如何進行下游任務訓練 (fine-tuning)</vt:lpstr>
      <vt:lpstr>GPT 如何進行下游任務訓練 (fine-tuning)</vt:lpstr>
      <vt:lpstr>GPT 系列作品時間線</vt:lpstr>
      <vt:lpstr>GPT-2 的改進 (1): Layer Normalization</vt:lpstr>
      <vt:lpstr>Pre-activation in ResNet</vt:lpstr>
      <vt:lpstr>GPT-2 的改進 (2): 模型參數量增加</vt:lpstr>
      <vt:lpstr>GPT-2 的改進 (3): pre-training 資料量更多</vt:lpstr>
      <vt:lpstr>From GPT-2 to GPT-3</vt:lpstr>
      <vt:lpstr>GPT-3: Language Models are Few-Shot Learners</vt:lpstr>
      <vt:lpstr>(Recap) Traditional Fine-tuning</vt:lpstr>
      <vt:lpstr>InstructGPT</vt:lpstr>
      <vt:lpstr>PowerPoint 簡報</vt:lpstr>
      <vt:lpstr>From GPT-3 to GPT-3.5</vt:lpstr>
      <vt:lpstr>Problems of GPT-3</vt:lpstr>
      <vt:lpstr>GPT-3 examples[1] in generating biased or toxic text</vt:lpstr>
      <vt:lpstr>Reason that causes the issues</vt:lpstr>
      <vt:lpstr>Overview of training InstructGPT</vt:lpstr>
      <vt:lpstr>Supervised Fine-Tuning (SFT)</vt:lpstr>
      <vt:lpstr>Supervised Fine-Tuning (SFT)</vt:lpstr>
      <vt:lpstr>Prompts and Answers Written by Labelers</vt:lpstr>
      <vt:lpstr>Prompts and Answers Written by Labelers</vt:lpstr>
      <vt:lpstr>Prompts and Answers Written by Labelers</vt:lpstr>
      <vt:lpstr>Overview of training InstructGPT</vt:lpstr>
      <vt:lpstr>Reinforcement Learning - Introduction</vt:lpstr>
      <vt:lpstr>Atari – a common environment for RL</vt:lpstr>
      <vt:lpstr>Supervised Learning vs. Reinforcement Learning</vt:lpstr>
      <vt:lpstr>Supervised Learning vs. Reinforcement Learning</vt:lpstr>
      <vt:lpstr>RL Terms to NLP</vt:lpstr>
      <vt:lpstr>Overview of training InstructGPT</vt:lpstr>
      <vt:lpstr>Why do we need a reward model?</vt:lpstr>
      <vt:lpstr>Data Preparation for Reward Model Training</vt:lpstr>
      <vt:lpstr>Reward Model Training</vt:lpstr>
      <vt:lpstr>Overview of training InstructGPT</vt:lpstr>
      <vt:lpstr>Reinforcement learning using PPO[2],[4]</vt:lpstr>
      <vt:lpstr>Reinforcement learning using PPO[2],[4]</vt:lpstr>
      <vt:lpstr>Reinforcement learning using PPO[2],[4]</vt:lpstr>
      <vt:lpstr>KL divergence in PPO[4] (Derivation)</vt:lpstr>
      <vt:lpstr>Why reinforcement learning?</vt:lpstr>
      <vt:lpstr>Related work of using RLHF (OpenAI)</vt:lpstr>
      <vt:lpstr>Result of InstructGPT</vt:lpstr>
      <vt:lpstr>Result of InstructGPT: Truthfulness</vt:lpstr>
      <vt:lpstr>Result of InstructGPT: Toxicity</vt:lpstr>
      <vt:lpstr>Summary of InstructGPT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258</cp:revision>
  <dcterms:created xsi:type="dcterms:W3CDTF">2025-02-07T09:05:59Z</dcterms:created>
  <dcterms:modified xsi:type="dcterms:W3CDTF">2025-05-04T14:54:51Z</dcterms:modified>
</cp:coreProperties>
</file>